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6"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CA"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DBFCEE0-1682-9346-878B-DAD7009B66C7}" type="datetimeFigureOut">
              <a:rPr lang="en-US" smtClean="0"/>
              <a:pPr/>
              <a:t>11/16/2015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867BF56-B82E-DE41-A166-8529B81CB0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3DBFCEE0-1682-9346-878B-DAD7009B66C7}"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7BF56-B82E-DE41-A166-8529B81CB0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3DBFCEE0-1682-9346-878B-DAD7009B66C7}"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67BF56-B82E-DE41-A166-8529B81CB0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CA"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DBFCEE0-1682-9346-878B-DAD7009B66C7}" type="datetimeFigureOut">
              <a:rPr lang="en-US" smtClean="0"/>
              <a:pPr/>
              <a:t>11/16/2015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867BF56-B82E-DE41-A166-8529B81CB0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DBFCEE0-1682-9346-878B-DAD7009B66C7}" type="datetimeFigureOut">
              <a:rPr lang="en-US" smtClean="0"/>
              <a:pPr/>
              <a:t>11/16/2015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867BF56-B82E-DE41-A166-8529B81CB06C}"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CA"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DBFCEE0-1682-9346-878B-DAD7009B66C7}" type="datetimeFigureOut">
              <a:rPr lang="en-US" smtClean="0"/>
              <a:pPr/>
              <a:t>11/16/2015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867BF56-B82E-DE41-A166-8529B81CB0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DBFCEE0-1682-9346-878B-DAD7009B66C7}" type="datetimeFigureOut">
              <a:rPr lang="en-US" smtClean="0"/>
              <a:pPr/>
              <a:t>11/16/2015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867BF56-B82E-DE41-A166-8529B81CB0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fld id="{3DBFCEE0-1682-9346-878B-DAD7009B66C7}" type="datetimeFigureOut">
              <a:rPr lang="en-US" smtClean="0"/>
              <a:pPr/>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67BF56-B82E-DE41-A166-8529B81CB0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DBFCEE0-1682-9346-878B-DAD7009B66C7}" type="datetimeFigureOut">
              <a:rPr lang="en-US" smtClean="0"/>
              <a:pPr/>
              <a:t>11/16/2015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867BF56-B82E-DE41-A166-8529B81CB0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DBFCEE0-1682-9346-878B-DAD7009B66C7}" type="datetimeFigureOut">
              <a:rPr lang="en-US" smtClean="0"/>
              <a:pPr/>
              <a:t>11/16/2015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867BF56-B82E-DE41-A166-8529B81CB0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CA"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CA"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DBFCEE0-1682-9346-878B-DAD7009B66C7}" type="datetimeFigureOut">
              <a:rPr lang="en-US" smtClean="0"/>
              <a:pPr/>
              <a:t>11/16/2015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867BF56-B82E-DE41-A166-8529B81CB06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CA"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DBFCEE0-1682-9346-878B-DAD7009B66C7}" type="datetimeFigureOut">
              <a:rPr lang="en-US" smtClean="0"/>
              <a:pPr/>
              <a:t>11/16/2015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867BF56-B82E-DE41-A166-8529B81CB06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Stories</a:t>
            </a:r>
            <a:endParaRPr lang="en-US" dirty="0"/>
          </a:p>
        </p:txBody>
      </p:sp>
      <p:sp>
        <p:nvSpPr>
          <p:cNvPr id="3" name="Subtitle 2"/>
          <p:cNvSpPr>
            <a:spLocks noGrp="1"/>
          </p:cNvSpPr>
          <p:nvPr>
            <p:ph type="subTitle" idx="1"/>
          </p:nvPr>
        </p:nvSpPr>
        <p:spPr/>
        <p:txBody>
          <a:bodyPr/>
          <a:lstStyle/>
          <a:p>
            <a:r>
              <a:rPr lang="en-US" dirty="0" err="1" smtClean="0"/>
              <a:t>Mrs.Russell</a:t>
            </a:r>
            <a:endParaRPr lang="en-US" dirty="0" smtClean="0"/>
          </a:p>
          <a:p>
            <a:r>
              <a:rPr lang="en-US" dirty="0" smtClean="0"/>
              <a:t>L.A. 8</a:t>
            </a:r>
          </a:p>
          <a:p>
            <a:endParaRPr lang="en-US"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Character</a:t>
            </a:r>
            <a:endParaRPr lang="en-US" dirty="0"/>
          </a:p>
        </p:txBody>
      </p:sp>
      <p:sp>
        <p:nvSpPr>
          <p:cNvPr id="3" name="Content Placeholder 2"/>
          <p:cNvSpPr>
            <a:spLocks noGrp="1"/>
          </p:cNvSpPr>
          <p:nvPr>
            <p:ph idx="1"/>
          </p:nvPr>
        </p:nvSpPr>
        <p:spPr/>
        <p:txBody>
          <a:bodyPr/>
          <a:lstStyle/>
          <a:p>
            <a:r>
              <a:rPr lang="en-US" sz="3200" dirty="0" smtClean="0"/>
              <a:t> There is four main types of characters</a:t>
            </a:r>
          </a:p>
          <a:p>
            <a:pPr lvl="1"/>
            <a:r>
              <a:rPr lang="en-US" sz="2800" b="1" dirty="0" smtClean="0"/>
              <a:t>Static:</a:t>
            </a:r>
            <a:r>
              <a:rPr lang="en-US" sz="2800" dirty="0" smtClean="0"/>
              <a:t> a character who does not change during the story.</a:t>
            </a:r>
          </a:p>
          <a:p>
            <a:pPr lvl="1"/>
            <a:r>
              <a:rPr lang="en-US" sz="2800" b="1" dirty="0" smtClean="0"/>
              <a:t>Dynamic:</a:t>
            </a:r>
            <a:r>
              <a:rPr lang="en-US" sz="2800" dirty="0" smtClean="0"/>
              <a:t> a character who undergoes a change during the story.</a:t>
            </a:r>
          </a:p>
          <a:p>
            <a:pPr lvl="1"/>
            <a:r>
              <a:rPr lang="en-US" sz="2800" b="1" dirty="0" smtClean="0"/>
              <a:t>Flat:</a:t>
            </a:r>
            <a:r>
              <a:rPr lang="en-US" sz="2800" dirty="0" smtClean="0"/>
              <a:t> a one-sided character</a:t>
            </a:r>
          </a:p>
          <a:p>
            <a:pPr lvl="1"/>
            <a:r>
              <a:rPr lang="en-US" sz="2800" b="1" dirty="0" smtClean="0"/>
              <a:t>Round:</a:t>
            </a:r>
            <a:r>
              <a:rPr lang="en-US" sz="2800" dirty="0" smtClean="0"/>
              <a:t> a character with many sides to his personality.</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Protagonist: </a:t>
            </a:r>
            <a:r>
              <a:rPr lang="en-US" dirty="0" smtClean="0"/>
              <a:t>is the main character of the story.  HE DOES NOT HAVE TO BE THE “GOOD GUY”.  Protagonists can be evil, bad, or malicious.  Freddy Krueger is not a good guy, but he is the protagonist.</a:t>
            </a:r>
          </a:p>
          <a:p>
            <a:pPr lvl="0"/>
            <a:r>
              <a:rPr lang="en-US" b="1" dirty="0" smtClean="0"/>
              <a:t>Antagonist:</a:t>
            </a:r>
            <a:r>
              <a:rPr lang="en-US" dirty="0" smtClean="0"/>
              <a:t>  is the opposition of the protagonist.  THE ANTAGONIST DOES NOT HAVE TO BE A LIVING BEING. The antagonist in </a:t>
            </a:r>
            <a:r>
              <a:rPr lang="en-US" i="1" dirty="0" smtClean="0"/>
              <a:t>The Perfect Storm</a:t>
            </a:r>
            <a:r>
              <a:rPr lang="en-US" dirty="0" smtClean="0"/>
              <a:t> was the weather.  The antagonist may take many forms: another person, a force of nature, a situation, fate, society, or the protagonist himself.</a:t>
            </a:r>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3"/>
            <a:ext cx="8229600" cy="3360736"/>
          </a:xfrm>
        </p:spPr>
        <p:txBody>
          <a:bodyPr>
            <a:normAutofit/>
          </a:bodyPr>
          <a:lstStyle/>
          <a:p>
            <a:r>
              <a:rPr lang="en-US" sz="8800" b="1" u="sng" dirty="0" smtClean="0"/>
              <a:t>Irony</a:t>
            </a:r>
            <a:r>
              <a:rPr lang="en-US" sz="8800" dirty="0" smtClean="0"/>
              <a:t/>
            </a:r>
            <a:br>
              <a:rPr lang="en-US" sz="8800" dirty="0" smtClean="0"/>
            </a:br>
            <a:endParaRPr lang="en-US" sz="8800"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Irony is when we expect one thing but the opposite occurs. </a:t>
            </a:r>
            <a:endParaRPr lang="en-US" dirty="0"/>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Irony</a:t>
            </a:r>
            <a:endParaRPr lang="en-US" dirty="0"/>
          </a:p>
        </p:txBody>
      </p:sp>
      <p:sp>
        <p:nvSpPr>
          <p:cNvPr id="3" name="Content Placeholder 2"/>
          <p:cNvSpPr>
            <a:spLocks noGrp="1"/>
          </p:cNvSpPr>
          <p:nvPr>
            <p:ph idx="1"/>
          </p:nvPr>
        </p:nvSpPr>
        <p:spPr>
          <a:xfrm>
            <a:off x="457200" y="1334670"/>
            <a:ext cx="8229600" cy="5120138"/>
          </a:xfrm>
        </p:spPr>
        <p:txBody>
          <a:bodyPr>
            <a:normAutofit fontScale="77500" lnSpcReduction="20000"/>
          </a:bodyPr>
          <a:lstStyle/>
          <a:p>
            <a:pPr lvl="0"/>
            <a:r>
              <a:rPr lang="en-US" b="1" dirty="0" smtClean="0"/>
              <a:t>situational: </a:t>
            </a:r>
            <a:r>
              <a:rPr lang="en-US" dirty="0" smtClean="0"/>
              <a:t>depends a great deal on surprise.  Typically in cases of situational irony, the unexpected happens.</a:t>
            </a:r>
          </a:p>
          <a:p>
            <a:pPr lvl="1"/>
            <a:r>
              <a:rPr lang="en-US" dirty="0" smtClean="0"/>
              <a:t> An example would be a man who takes a step aside in order to avoid getting sprinkled by a wet dog, and falls into a swimming pool."</a:t>
            </a:r>
          </a:p>
          <a:p>
            <a:pPr>
              <a:buNone/>
            </a:pPr>
            <a:r>
              <a:rPr lang="en-US" dirty="0" smtClean="0"/>
              <a:t> </a:t>
            </a:r>
          </a:p>
          <a:p>
            <a:pPr lvl="0"/>
            <a:r>
              <a:rPr lang="en-US" b="1" dirty="0" smtClean="0"/>
              <a:t>verbal:</a:t>
            </a:r>
            <a:r>
              <a:rPr lang="en-US" dirty="0" smtClean="0"/>
              <a:t>  when we say one thing but really mean another.  Sarcasm is a form of verbal irony.</a:t>
            </a:r>
          </a:p>
          <a:p>
            <a:pPr lvl="1"/>
            <a:r>
              <a:rPr lang="en-US" dirty="0" smtClean="0"/>
              <a:t>"The cake is as soft as concrete" - the person wants to tell that the cake is not so soft to eat.</a:t>
            </a:r>
          </a:p>
          <a:p>
            <a:pPr lvl="1"/>
            <a:r>
              <a:rPr lang="en-US" dirty="0" smtClean="0"/>
              <a:t>"Water is as clear as mud" - The person actually says that the water is not at all clear.</a:t>
            </a:r>
          </a:p>
          <a:p>
            <a:pPr lvl="1"/>
            <a:r>
              <a:rPr lang="en-US" dirty="0" smtClean="0"/>
              <a:t>"Isn't it as pleasant as a root canal?" - This implies that whatever occurred was not pleasant at all.</a:t>
            </a:r>
          </a:p>
          <a:p>
            <a:pPr>
              <a:buNone/>
            </a:pPr>
            <a:r>
              <a:rPr lang="en-US" dirty="0" smtClean="0"/>
              <a:t> </a:t>
            </a:r>
          </a:p>
          <a:p>
            <a:pPr>
              <a:buNone/>
            </a:pPr>
            <a:r>
              <a:rPr lang="en-US" dirty="0" smtClean="0"/>
              <a:t>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Types of Irony</a:t>
            </a:r>
            <a:endParaRPr lang="en-US" dirty="0"/>
          </a:p>
        </p:txBody>
      </p:sp>
      <p:sp>
        <p:nvSpPr>
          <p:cNvPr id="3" name="Content Placeholder 2"/>
          <p:cNvSpPr>
            <a:spLocks noGrp="1"/>
          </p:cNvSpPr>
          <p:nvPr>
            <p:ph idx="1"/>
          </p:nvPr>
        </p:nvSpPr>
        <p:spPr>
          <a:xfrm>
            <a:off x="457200" y="894099"/>
            <a:ext cx="8229600" cy="5560709"/>
          </a:xfrm>
        </p:spPr>
        <p:txBody>
          <a:bodyPr>
            <a:normAutofit fontScale="85000" lnSpcReduction="10000"/>
          </a:bodyPr>
          <a:lstStyle/>
          <a:p>
            <a:endParaRPr lang="en-US" b="1" dirty="0" smtClean="0"/>
          </a:p>
          <a:p>
            <a:r>
              <a:rPr lang="en-US" b="1" dirty="0" smtClean="0"/>
              <a:t>Dramatic irony:</a:t>
            </a:r>
            <a:r>
              <a:rPr lang="en-US" dirty="0" smtClean="0"/>
              <a:t>  when the audience knows what is happening before the characters do.  </a:t>
            </a:r>
          </a:p>
          <a:p>
            <a:pPr lvl="1"/>
            <a:r>
              <a:rPr lang="en-US" dirty="0" smtClean="0"/>
              <a:t>For example, many horror movies utilize dramatic irony.  We know that the actor or actress should not walk into the abandoned house, but they do.</a:t>
            </a:r>
          </a:p>
          <a:p>
            <a:pPr lvl="1"/>
            <a:r>
              <a:rPr lang="en-US" dirty="0" smtClean="0"/>
              <a:t>Or, In the movie “There’s Something about Mary”, Ted thinks he's been arrested for picking up a hitchhiker while the audience knows he's being questioned by police about a murder, otherwise innocuous lines he delivers, such as 'I've done it several times before' and 'It's no big deal,'</a:t>
            </a:r>
          </a:p>
          <a:p>
            <a:pPr lvl="0"/>
            <a:endParaRPr lang="en-US" dirty="0" smtClean="0"/>
          </a:p>
          <a:p>
            <a:pPr>
              <a:buNone/>
            </a:pPr>
            <a:r>
              <a:rPr lang="en-US" dirty="0" smtClean="0"/>
              <a:t> </a:t>
            </a:r>
          </a:p>
          <a:p>
            <a:pPr>
              <a:buNone/>
            </a:pPr>
            <a:r>
              <a:rPr lang="en-US" dirty="0" smtClean="0"/>
              <a:t>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b="1" dirty="0" smtClean="0"/>
              <a:t>Conflict</a:t>
            </a:r>
            <a:endParaRPr lang="en-US" sz="8800" b="1" dirty="0"/>
          </a:p>
        </p:txBody>
      </p:sp>
      <p:sp>
        <p:nvSpPr>
          <p:cNvPr id="3" name="Content Placeholder 2"/>
          <p:cNvSpPr>
            <a:spLocks noGrp="1"/>
          </p:cNvSpPr>
          <p:nvPr>
            <p:ph idx="1"/>
          </p:nvPr>
        </p:nvSpPr>
        <p:spPr/>
        <p:txBody>
          <a:bodyPr/>
          <a:lstStyle/>
          <a:p>
            <a:r>
              <a:rPr lang="en-US" dirty="0" smtClean="0"/>
              <a:t>A problem /complication exists in ever short story and this creates </a:t>
            </a:r>
            <a:r>
              <a:rPr lang="en-US" b="1" dirty="0" smtClean="0"/>
              <a:t>conflict</a:t>
            </a:r>
            <a:r>
              <a:rPr lang="en-US" dirty="0" smtClean="0"/>
              <a:t>. The conflict can be </a:t>
            </a:r>
            <a:r>
              <a:rPr lang="en-US" b="1" dirty="0" smtClean="0"/>
              <a:t>internal</a:t>
            </a:r>
            <a:r>
              <a:rPr lang="en-US" dirty="0" smtClean="0"/>
              <a:t> or </a:t>
            </a:r>
            <a:r>
              <a:rPr lang="en-US" b="1" dirty="0" smtClean="0"/>
              <a:t>external</a:t>
            </a:r>
            <a:r>
              <a:rPr lang="en-US" dirty="0" smtClean="0"/>
              <a:t>. It is the conflict that creates the </a:t>
            </a:r>
            <a:r>
              <a:rPr lang="en-US" b="1" dirty="0" smtClean="0"/>
              <a:t>tension</a:t>
            </a:r>
            <a:r>
              <a:rPr lang="en-US" dirty="0" smtClean="0"/>
              <a:t> in the story.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Conflict</a:t>
            </a:r>
            <a:endParaRPr lang="en-US" dirty="0"/>
          </a:p>
        </p:txBody>
      </p:sp>
      <p:sp>
        <p:nvSpPr>
          <p:cNvPr id="3" name="Content Placeholder 2"/>
          <p:cNvSpPr>
            <a:spLocks noGrp="1"/>
          </p:cNvSpPr>
          <p:nvPr>
            <p:ph idx="1"/>
          </p:nvPr>
        </p:nvSpPr>
        <p:spPr/>
        <p:txBody>
          <a:bodyPr/>
          <a:lstStyle/>
          <a:p>
            <a:r>
              <a:rPr lang="en-US" dirty="0" smtClean="0"/>
              <a:t> </a:t>
            </a:r>
          </a:p>
          <a:p>
            <a:pPr lvl="0"/>
            <a:r>
              <a:rPr lang="en-US" b="1" dirty="0" smtClean="0"/>
              <a:t>person vs. person:</a:t>
            </a:r>
            <a:r>
              <a:rPr lang="en-US" dirty="0" smtClean="0"/>
              <a:t> the protagonist opposes another character.</a:t>
            </a:r>
          </a:p>
          <a:p>
            <a:pPr lvl="0"/>
            <a:r>
              <a:rPr lang="en-US" b="1" dirty="0" smtClean="0"/>
              <a:t>person vs. nature:  </a:t>
            </a:r>
            <a:r>
              <a:rPr lang="en-US" dirty="0" smtClean="0"/>
              <a:t>the protagonist opposes something in the natural environment.</a:t>
            </a:r>
          </a:p>
          <a:p>
            <a:r>
              <a:rPr lang="en-US" b="1" dirty="0" smtClean="0"/>
              <a:t>person vs.</a:t>
            </a:r>
            <a:r>
              <a:rPr lang="en-US" dirty="0" smtClean="0"/>
              <a:t> </a:t>
            </a:r>
            <a:r>
              <a:rPr lang="en-US" b="1" dirty="0" smtClean="0"/>
              <a:t>society:</a:t>
            </a:r>
            <a:r>
              <a:rPr lang="en-US" dirty="0" smtClean="0"/>
              <a:t> when the protagonist must overcome an element of society and the accepted way of doing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Conflict</a:t>
            </a:r>
            <a:endParaRPr lang="en-US" dirty="0"/>
          </a:p>
        </p:txBody>
      </p:sp>
      <p:sp>
        <p:nvSpPr>
          <p:cNvPr id="3" name="Content Placeholder 2"/>
          <p:cNvSpPr>
            <a:spLocks noGrp="1"/>
          </p:cNvSpPr>
          <p:nvPr>
            <p:ph idx="1"/>
          </p:nvPr>
        </p:nvSpPr>
        <p:spPr/>
        <p:txBody>
          <a:bodyPr/>
          <a:lstStyle/>
          <a:p>
            <a:pPr lvl="0"/>
            <a:r>
              <a:rPr lang="en-US" b="1" dirty="0" smtClean="0"/>
              <a:t>person vs. self:</a:t>
            </a:r>
            <a:r>
              <a:rPr lang="en-US" dirty="0" smtClean="0"/>
              <a:t> when the protagonist must overcome something within her/himself, when the character is mentally torn in two different directions. </a:t>
            </a:r>
          </a:p>
          <a:p>
            <a:endParaRPr lang="en-US" dirty="0"/>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(of Conflict)</a:t>
            </a:r>
            <a:endParaRPr lang="en-US" dirty="0"/>
          </a:p>
        </p:txBody>
      </p:sp>
      <p:sp>
        <p:nvSpPr>
          <p:cNvPr id="3" name="Content Placeholder 2"/>
          <p:cNvSpPr>
            <a:spLocks noGrp="1"/>
          </p:cNvSpPr>
          <p:nvPr>
            <p:ph idx="1"/>
          </p:nvPr>
        </p:nvSpPr>
        <p:spPr/>
        <p:txBody>
          <a:bodyPr/>
          <a:lstStyle/>
          <a:p>
            <a:pPr>
              <a:buNone/>
            </a:pPr>
            <a:r>
              <a:rPr lang="en-US" dirty="0" smtClean="0"/>
              <a:t> </a:t>
            </a:r>
          </a:p>
          <a:p>
            <a:r>
              <a:rPr lang="en-US" dirty="0" smtClean="0"/>
              <a:t>It is possible for a protagonist to experience more than one type of conflict in a short story. By the end of the story, the character either fails or succeeds in solving her/his problem. When the conflict is solved, it is called a </a:t>
            </a:r>
            <a:r>
              <a:rPr lang="en-US" b="1" dirty="0" smtClean="0"/>
              <a:t>resolution</a:t>
            </a:r>
            <a:r>
              <a:rPr lang="en-US" dirty="0" smtClean="0"/>
              <a:t>.</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Point of View</a:t>
            </a:r>
            <a:endParaRPr lang="en-US" dirty="0"/>
          </a:p>
        </p:txBody>
      </p:sp>
      <p:sp>
        <p:nvSpPr>
          <p:cNvPr id="3" name="Content Placeholder 2"/>
          <p:cNvSpPr>
            <a:spLocks noGrp="1"/>
          </p:cNvSpPr>
          <p:nvPr>
            <p:ph idx="1"/>
          </p:nvPr>
        </p:nvSpPr>
        <p:spPr/>
        <p:txBody>
          <a:bodyPr/>
          <a:lstStyle/>
          <a:p>
            <a:r>
              <a:rPr lang="en-US" b="1" dirty="0" smtClean="0"/>
              <a:t>1</a:t>
            </a:r>
            <a:r>
              <a:rPr lang="en-US" b="1" baseline="30000" dirty="0" smtClean="0"/>
              <a:t>st</a:t>
            </a:r>
            <a:r>
              <a:rPr lang="en-US" b="1" dirty="0" smtClean="0"/>
              <a:t> Person</a:t>
            </a:r>
            <a:r>
              <a:rPr lang="en-US" dirty="0" smtClean="0"/>
              <a:t> – One of the characters is telling the story</a:t>
            </a:r>
          </a:p>
          <a:p>
            <a:r>
              <a:rPr lang="en-US" dirty="0" smtClean="0"/>
              <a:t>	EX.  “</a:t>
            </a:r>
            <a:r>
              <a:rPr lang="en-US" u="sng" dirty="0" smtClean="0"/>
              <a:t>I</a:t>
            </a:r>
            <a:r>
              <a:rPr lang="en-US" dirty="0" smtClean="0"/>
              <a:t> went to the store.” </a:t>
            </a:r>
          </a:p>
          <a:p>
            <a:pPr>
              <a:buNone/>
            </a:pPr>
            <a:endParaRPr lang="en-US" dirty="0" smtClean="0"/>
          </a:p>
          <a:p>
            <a:r>
              <a:rPr lang="en-US" b="1" dirty="0" smtClean="0"/>
              <a:t>2</a:t>
            </a:r>
            <a:r>
              <a:rPr lang="en-US" b="1" baseline="30000" dirty="0" smtClean="0"/>
              <a:t>nd</a:t>
            </a:r>
            <a:r>
              <a:rPr lang="en-US" b="1" dirty="0" smtClean="0"/>
              <a:t> Person</a:t>
            </a:r>
            <a:r>
              <a:rPr lang="en-US" dirty="0" smtClean="0"/>
              <a:t> – Rarely used; when the writer is giving direct instruction to the reader.</a:t>
            </a:r>
          </a:p>
          <a:p>
            <a:r>
              <a:rPr lang="en-US" dirty="0" smtClean="0"/>
              <a:t>	EX. “</a:t>
            </a:r>
            <a:r>
              <a:rPr lang="en-US" u="sng" dirty="0" smtClean="0"/>
              <a:t>You</a:t>
            </a:r>
            <a:r>
              <a:rPr lang="en-US" dirty="0" smtClean="0"/>
              <a:t> went to the store.”</a:t>
            </a:r>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pic>
        <p:nvPicPr>
          <p:cNvPr id="4" name="Content Placeholder 3" descr="plot-elements.jpg"/>
          <p:cNvPicPr>
            <a:picLocks noGrp="1" noChangeAspect="1"/>
          </p:cNvPicPr>
          <p:nvPr>
            <p:ph idx="1"/>
          </p:nvPr>
        </p:nvPicPr>
        <p:blipFill>
          <a:blip r:embed="rId2"/>
          <a:srcRect l="-12797" r="-12797"/>
          <a:stretch>
            <a:fillRect/>
          </a:stretch>
        </p:blipFill>
        <p:spPr>
          <a:xfrm>
            <a:off x="-699371" y="712688"/>
            <a:ext cx="9843371" cy="5413475"/>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Point of View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3</a:t>
            </a:r>
            <a:r>
              <a:rPr lang="en-US" b="1" baseline="30000" dirty="0" smtClean="0"/>
              <a:t>rd</a:t>
            </a:r>
            <a:r>
              <a:rPr lang="en-US" b="1" dirty="0" smtClean="0"/>
              <a:t> Person</a:t>
            </a:r>
            <a:r>
              <a:rPr lang="en-US" dirty="0" smtClean="0"/>
              <a:t> – When someone outside the story is narrating.</a:t>
            </a:r>
          </a:p>
          <a:p>
            <a:pPr lvl="1"/>
            <a:r>
              <a:rPr lang="en-US" dirty="0" smtClean="0"/>
              <a:t>	EX. “</a:t>
            </a:r>
            <a:r>
              <a:rPr lang="en-US" u="sng" dirty="0" smtClean="0"/>
              <a:t>He/Bill</a:t>
            </a:r>
            <a:r>
              <a:rPr lang="en-US" dirty="0" smtClean="0"/>
              <a:t> went to the store.”</a:t>
            </a:r>
          </a:p>
          <a:p>
            <a:pPr>
              <a:buNone/>
            </a:pPr>
            <a:r>
              <a:rPr lang="en-US" dirty="0" smtClean="0"/>
              <a:t>	</a:t>
            </a:r>
          </a:p>
          <a:p>
            <a:r>
              <a:rPr lang="en-US" dirty="0" smtClean="0"/>
              <a:t>There are 3 types of Third Person Narration:</a:t>
            </a:r>
          </a:p>
          <a:p>
            <a:pPr>
              <a:buNone/>
            </a:pPr>
            <a:r>
              <a:rPr lang="en-US" dirty="0" smtClean="0"/>
              <a:t> </a:t>
            </a:r>
          </a:p>
          <a:p>
            <a:pPr lvl="0"/>
            <a:r>
              <a:rPr lang="en-US" b="1" dirty="0" smtClean="0"/>
              <a:t>Unlimited Omniscient</a:t>
            </a:r>
            <a:r>
              <a:rPr lang="en-US" dirty="0" smtClean="0"/>
              <a:t> – Narrator can read the minds of the characters.</a:t>
            </a:r>
          </a:p>
          <a:p>
            <a:pPr lvl="0"/>
            <a:r>
              <a:rPr lang="en-US" b="1" dirty="0" smtClean="0"/>
              <a:t>Limited Omniscient</a:t>
            </a:r>
            <a:r>
              <a:rPr lang="en-US" dirty="0" smtClean="0"/>
              <a:t> – Narrator can read the mind of ONE character.</a:t>
            </a:r>
          </a:p>
          <a:p>
            <a:r>
              <a:rPr lang="en-US" b="1" dirty="0" smtClean="0"/>
              <a:t>Objective View</a:t>
            </a:r>
            <a:r>
              <a:rPr lang="en-US" dirty="0" smtClean="0"/>
              <a:t> – Like a camera, the narrator can write about what the characters do, but not what they think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Exposition</a:t>
            </a:r>
            <a:endParaRPr lang="en-US" dirty="0"/>
          </a:p>
        </p:txBody>
      </p:sp>
      <p:sp>
        <p:nvSpPr>
          <p:cNvPr id="3" name="Content Placeholder 2"/>
          <p:cNvSpPr>
            <a:spLocks noGrp="1"/>
          </p:cNvSpPr>
          <p:nvPr>
            <p:ph idx="1"/>
          </p:nvPr>
        </p:nvSpPr>
        <p:spPr/>
        <p:txBody>
          <a:bodyPr/>
          <a:lstStyle/>
          <a:p>
            <a:pPr lvl="0"/>
            <a:r>
              <a:rPr lang="en-US" dirty="0"/>
              <a:t>introduces the characters, setting and conflict.  This is where the author tells the audience who is going to be in the story, where the story is taking place and what the main characters may be facing.</a:t>
            </a:r>
          </a:p>
          <a:p>
            <a:endParaRPr lang="en-US" dirty="0"/>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Incident</a:t>
            </a:r>
            <a:endParaRPr lang="en-US" dirty="0"/>
          </a:p>
        </p:txBody>
      </p:sp>
      <p:sp>
        <p:nvSpPr>
          <p:cNvPr id="3" name="Content Placeholder 2"/>
          <p:cNvSpPr>
            <a:spLocks noGrp="1"/>
          </p:cNvSpPr>
          <p:nvPr>
            <p:ph idx="1"/>
          </p:nvPr>
        </p:nvSpPr>
        <p:spPr/>
        <p:txBody>
          <a:bodyPr/>
          <a:lstStyle/>
          <a:p>
            <a:pPr lvl="0"/>
            <a:r>
              <a:rPr lang="en-US" dirty="0" smtClean="0"/>
              <a:t>this </a:t>
            </a:r>
            <a:r>
              <a:rPr lang="en-US" dirty="0"/>
              <a:t>is the first major event that “gets the plot moving</a:t>
            </a:r>
            <a:r>
              <a:rPr lang="en-US" dirty="0" smtClean="0"/>
              <a:t>”</a:t>
            </a:r>
          </a:p>
          <a:p>
            <a:pPr lvl="0"/>
            <a:r>
              <a:rPr lang="en-US" dirty="0" smtClean="0"/>
              <a:t>Where does this fit on our diagram?</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Rising Action</a:t>
            </a:r>
            <a:endParaRPr lang="en-US" dirty="0"/>
          </a:p>
        </p:txBody>
      </p:sp>
      <p:sp>
        <p:nvSpPr>
          <p:cNvPr id="3" name="Content Placeholder 2"/>
          <p:cNvSpPr>
            <a:spLocks noGrp="1"/>
          </p:cNvSpPr>
          <p:nvPr>
            <p:ph idx="1"/>
          </p:nvPr>
        </p:nvSpPr>
        <p:spPr/>
        <p:txBody>
          <a:bodyPr/>
          <a:lstStyle/>
          <a:p>
            <a:r>
              <a:rPr lang="en-US" dirty="0"/>
              <a:t>these are the incidents or plot points that lead up to the climax.</a:t>
            </a:r>
            <a:r>
              <a:rPr lang="en-US" dirty="0" smtClean="0"/>
              <a:t>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Climax</a:t>
            </a:r>
            <a:endParaRPr lang="en-US" dirty="0"/>
          </a:p>
        </p:txBody>
      </p:sp>
      <p:sp>
        <p:nvSpPr>
          <p:cNvPr id="3" name="Content Placeholder 2"/>
          <p:cNvSpPr>
            <a:spLocks noGrp="1"/>
          </p:cNvSpPr>
          <p:nvPr>
            <p:ph idx="1"/>
          </p:nvPr>
        </p:nvSpPr>
        <p:spPr/>
        <p:txBody>
          <a:bodyPr/>
          <a:lstStyle/>
          <a:p>
            <a:pPr lvl="0"/>
            <a:r>
              <a:rPr lang="en-US" dirty="0"/>
              <a:t>this is the most interesting part of the story because the main character is forced to face the major conflict.</a:t>
            </a:r>
          </a:p>
          <a:p>
            <a:pPr>
              <a:buNone/>
            </a:pP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action</a:t>
            </a:r>
            <a:endParaRPr lang="en-US" dirty="0"/>
          </a:p>
        </p:txBody>
      </p:sp>
      <p:sp>
        <p:nvSpPr>
          <p:cNvPr id="3" name="Content Placeholder 2"/>
          <p:cNvSpPr>
            <a:spLocks noGrp="1"/>
          </p:cNvSpPr>
          <p:nvPr>
            <p:ph idx="1"/>
          </p:nvPr>
        </p:nvSpPr>
        <p:spPr/>
        <p:txBody>
          <a:bodyPr/>
          <a:lstStyle/>
          <a:p>
            <a:pPr lvl="0"/>
            <a:r>
              <a:rPr lang="en-US" dirty="0"/>
              <a:t>leads to the resolution and is the “tying up of loose ends”</a:t>
            </a:r>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(denouement):</a:t>
            </a:r>
            <a:r>
              <a:rPr lang="en-US" dirty="0"/>
              <a:t> </a:t>
            </a:r>
          </a:p>
        </p:txBody>
      </p:sp>
      <p:sp>
        <p:nvSpPr>
          <p:cNvPr id="3" name="Content Placeholder 2"/>
          <p:cNvSpPr>
            <a:spLocks noGrp="1"/>
          </p:cNvSpPr>
          <p:nvPr>
            <p:ph idx="1"/>
          </p:nvPr>
        </p:nvSpPr>
        <p:spPr/>
        <p:txBody>
          <a:bodyPr>
            <a:normAutofit fontScale="92500"/>
          </a:bodyPr>
          <a:lstStyle/>
          <a:p>
            <a:pPr lvl="0"/>
            <a:r>
              <a:rPr lang="en-US" dirty="0"/>
              <a:t>is the portion of the story where the major problem is solved.  It comes after the climax and falling action and is intended to bring the story to a satisfactory, but believable, end.  Stories that end with things like: “I woke up and it was all a dream” are, generally, not satisfying because the ending is not creative or suitable.  Unless very well written the “dream” ending shows that a writer just wanted to stop writing.</a:t>
            </a:r>
          </a:p>
          <a:p>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3"/>
            <a:ext cx="9443266" cy="3270029"/>
          </a:xfrm>
        </p:spPr>
        <p:txBody>
          <a:bodyPr>
            <a:normAutofit/>
          </a:bodyPr>
          <a:lstStyle/>
          <a:p>
            <a:r>
              <a:rPr lang="en-US" sz="8800" dirty="0" smtClean="0"/>
              <a:t>	Character</a:t>
            </a:r>
            <a:endParaRPr lang="en-US" sz="8800" dirty="0"/>
          </a:p>
        </p:txBody>
      </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3065</TotalTime>
  <Words>593</Words>
  <Application>Microsoft Office PowerPoint</Application>
  <PresentationFormat>On-screen Show (4:3)</PresentationFormat>
  <Paragraphs>78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Century Gothic</vt:lpstr>
      <vt:lpstr>Verdana</vt:lpstr>
      <vt:lpstr>Wingdings 2</vt:lpstr>
      <vt:lpstr>Verve</vt:lpstr>
      <vt:lpstr>Short Stories</vt:lpstr>
      <vt:lpstr>Review</vt:lpstr>
      <vt:lpstr>Exposition</vt:lpstr>
      <vt:lpstr>Initial Incident</vt:lpstr>
      <vt:lpstr>Rising Action</vt:lpstr>
      <vt:lpstr>Climax</vt:lpstr>
      <vt:lpstr>Falling action</vt:lpstr>
      <vt:lpstr>Resolution (denouement): </vt:lpstr>
      <vt:lpstr> Character</vt:lpstr>
      <vt:lpstr>Types of Character</vt:lpstr>
      <vt:lpstr>Character</vt:lpstr>
      <vt:lpstr>Irony </vt:lpstr>
      <vt:lpstr>Types of Irony</vt:lpstr>
      <vt:lpstr>Types of Irony</vt:lpstr>
      <vt:lpstr>Conflict</vt:lpstr>
      <vt:lpstr>External Conflict</vt:lpstr>
      <vt:lpstr>Internal Conflict</vt:lpstr>
      <vt:lpstr>Resolution (of Conflict)</vt:lpstr>
      <vt:lpstr>Narration/ Point of View</vt:lpstr>
      <vt:lpstr>Narration/ Point of View </vt:lpstr>
    </vt:vector>
  </TitlesOfParts>
  <Company>Grant Macewan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Stories</dc:title>
  <dc:creator>Kaitlin Filipchuk</dc:creator>
  <cp:lastModifiedBy>Ashley Russell</cp:lastModifiedBy>
  <cp:revision>9</cp:revision>
  <dcterms:created xsi:type="dcterms:W3CDTF">2013-04-01T18:59:41Z</dcterms:created>
  <dcterms:modified xsi:type="dcterms:W3CDTF">2015-11-16T19:20:22Z</dcterms:modified>
</cp:coreProperties>
</file>