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2" r:id="rId29"/>
    <p:sldId id="285" r:id="rId30"/>
    <p:sldId id="283" r:id="rId31"/>
    <p:sldId id="288"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0" autoAdjust="0"/>
    <p:restoredTop sz="94660"/>
  </p:normalViewPr>
  <p:slideViewPr>
    <p:cSldViewPr snapToGrid="0">
      <p:cViewPr varScale="1">
        <p:scale>
          <a:sx n="86" d="100"/>
          <a:sy n="86" d="100"/>
        </p:scale>
        <p:origin x="1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GxPWAw9nem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sUrV6oZ3zs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udyob.com/what-is-personalit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VihlsPKMh4U" TargetMode="External"/><Relationship Id="rId2" Type="http://schemas.openxmlformats.org/officeDocument/2006/relationships/hyperlink" Target="https://www.youtube.com/watch?v=c8RxUN6pbhw" TargetMode="External"/><Relationship Id="rId1" Type="http://schemas.openxmlformats.org/officeDocument/2006/relationships/slideLayout" Target="../slideLayouts/slideLayout2.xml"/><Relationship Id="rId5" Type="http://schemas.openxmlformats.org/officeDocument/2006/relationships/hyperlink" Target="https://www.youtube.com/watch?v=gfiB82OUXf0" TargetMode="External"/><Relationship Id="rId4" Type="http://schemas.openxmlformats.org/officeDocument/2006/relationships/hyperlink" Target="https://www.youtube.com/watch?v=n2atzoaA2NI"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rezi.com/baar68-zvlvq/sigmund-freud/" TargetMode="External"/><Relationship Id="rId2" Type="http://schemas.openxmlformats.org/officeDocument/2006/relationships/hyperlink" Target="https://prezi.com/palhmczcnchv/sigmund-freud/" TargetMode="External"/><Relationship Id="rId1" Type="http://schemas.openxmlformats.org/officeDocument/2006/relationships/slideLayout" Target="../slideLayouts/slideLayout2.xml"/><Relationship Id="rId4" Type="http://schemas.openxmlformats.org/officeDocument/2006/relationships/hyperlink" Target="https://www.youtube.com/watch?v=NCXynjpFaK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Talkative" TargetMode="External"/><Relationship Id="rId2" Type="http://schemas.openxmlformats.org/officeDocument/2006/relationships/hyperlink" Target="https://en.wikipedia.org/wiki/Enthusiastic" TargetMode="External"/><Relationship Id="rId1" Type="http://schemas.openxmlformats.org/officeDocument/2006/relationships/slideLayout" Target="../slideLayouts/slideLayout2.xml"/><Relationship Id="rId6" Type="http://schemas.openxmlformats.org/officeDocument/2006/relationships/hyperlink" Target="https://www.youtube.com/watch?v=LxZ1fPr9FJg" TargetMode="External"/><Relationship Id="rId5" Type="http://schemas.openxmlformats.org/officeDocument/2006/relationships/hyperlink" Target="https://en.wiktionary.org/wiki/gregarious" TargetMode="External"/><Relationship Id="rId4" Type="http://schemas.openxmlformats.org/officeDocument/2006/relationships/hyperlink" Target="https://en.wikipedia.org/wiki/Assertiv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hDplLi_N9B0" TargetMode="External"/><Relationship Id="rId2" Type="http://schemas.openxmlformats.org/officeDocument/2006/relationships/hyperlink" Target="https://www.youtube.com/watch?v=O4SH5uaGN3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implypsychology.org/psyche.html" TargetMode="External"/><Relationship Id="rId2" Type="http://schemas.openxmlformats.org/officeDocument/2006/relationships/hyperlink" Target="http://www.simplypsychology.org/Sigmund-Freud.html"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youtube.com/watch?v=kO1kgl0p-Hw"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Learning_theory_(education)" TargetMode="External"/><Relationship Id="rId3" Type="http://schemas.openxmlformats.org/officeDocument/2006/relationships/hyperlink" Target="https://en.wikipedia.org/wiki/Personality_psychology" TargetMode="External"/><Relationship Id="rId7" Type="http://schemas.openxmlformats.org/officeDocument/2006/relationships/hyperlink" Target="https://en.wikipedia.org/wiki/Psychotherapy" TargetMode="External"/><Relationship Id="rId2" Type="http://schemas.openxmlformats.org/officeDocument/2006/relationships/hyperlink" Target="https://en.wikipedia.org/wiki/Psychology" TargetMode="External"/><Relationship Id="rId1" Type="http://schemas.openxmlformats.org/officeDocument/2006/relationships/slideLayout" Target="../slideLayouts/slideLayout2.xml"/><Relationship Id="rId6" Type="http://schemas.openxmlformats.org/officeDocument/2006/relationships/hyperlink" Target="https://en.wikipedia.org/wiki/Emotion" TargetMode="External"/><Relationship Id="rId5" Type="http://schemas.openxmlformats.org/officeDocument/2006/relationships/hyperlink" Target="https://en.wikipedia.org/wiki/Motivation" TargetMode="External"/><Relationship Id="rId4" Type="http://schemas.openxmlformats.org/officeDocument/2006/relationships/hyperlink" Target="https://en.wikipedia.org/wiki/Temperament" TargetMode="External"/><Relationship Id="rId9" Type="http://schemas.openxmlformats.org/officeDocument/2006/relationships/hyperlink" Target="https://en.wikipedia.org/wiki/Creativity"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I_ctJqjlrHA" TargetMode="External"/><Relationship Id="rId2" Type="http://schemas.openxmlformats.org/officeDocument/2006/relationships/hyperlink" Target="https://prezi.com/b0abooqethch/bf-skinne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BGq-MbmL5c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youtube.com/watch?v=G0yU-YJ6sj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qQJwE6yg6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pdqreAr6JFc"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daptation_(biology)" TargetMode="External"/><Relationship Id="rId2" Type="http://schemas.openxmlformats.org/officeDocument/2006/relationships/hyperlink" Target="https://en.wikipedia.org/wiki/Mind"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s://en.wikipedia.org/wiki/Selection_(biolog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Intelligence and Personality</a:t>
            </a:r>
            <a:endParaRPr lang="en-US" dirty="0"/>
          </a:p>
        </p:txBody>
      </p:sp>
    </p:spTree>
    <p:extLst>
      <p:ext uri="{BB962C8B-B14F-4D97-AF65-F5344CB8AC3E}">
        <p14:creationId xmlns:p14="http://schemas.microsoft.com/office/powerpoint/2010/main" val="3089983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Hunt’s Theory on Problem-Solving Intelligence</a:t>
            </a:r>
            <a:endParaRPr lang="en-US" u="sng" dirty="0"/>
          </a:p>
        </p:txBody>
      </p:sp>
      <p:sp>
        <p:nvSpPr>
          <p:cNvPr id="3" name="Content Placeholder 2"/>
          <p:cNvSpPr>
            <a:spLocks noGrp="1"/>
          </p:cNvSpPr>
          <p:nvPr>
            <p:ph idx="1"/>
          </p:nvPr>
        </p:nvSpPr>
        <p:spPr>
          <a:xfrm>
            <a:off x="228329" y="2714909"/>
            <a:ext cx="10131425" cy="3649133"/>
          </a:xfrm>
        </p:spPr>
        <p:txBody>
          <a:bodyPr/>
          <a:lstStyle/>
          <a:p>
            <a:r>
              <a:rPr lang="en-US" sz="2400" dirty="0" smtClean="0"/>
              <a:t>1980’s Earl Hunt was more interested in studying the individual differences in problem solving.</a:t>
            </a:r>
          </a:p>
          <a:p>
            <a:pPr lvl="1"/>
            <a:r>
              <a:rPr lang="en-US" sz="1800" dirty="0" smtClean="0"/>
              <a:t>Believed that intelligence should be measured by analyzing an individual’s unique ability to solve problems.</a:t>
            </a:r>
          </a:p>
          <a:p>
            <a:pPr lvl="1"/>
            <a:r>
              <a:rPr lang="en-US" sz="1800" dirty="0" smtClean="0"/>
              <a:t>Interested in how the individual represented the problem in his/her mind and the various strategies the person could develop to solve the problem.</a:t>
            </a:r>
          </a:p>
          <a:p>
            <a:pPr lvl="1"/>
            <a:r>
              <a:rPr lang="en-US" sz="1800" dirty="0" smtClean="0"/>
              <a:t>Interested in finding the best use for each person’s unique style of problem solving</a:t>
            </a:r>
            <a:endParaRPr lang="en-US" sz="1800" dirty="0"/>
          </a:p>
        </p:txBody>
      </p:sp>
      <p:pic>
        <p:nvPicPr>
          <p:cNvPr id="7170" name="Picture 2" descr="http://drjohngkuna.com/communities/4/000/001/347/024/images/9910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392" y="339698"/>
            <a:ext cx="3664491" cy="275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08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576146"/>
            <a:ext cx="10131425" cy="1456267"/>
          </a:xfrm>
        </p:spPr>
        <p:txBody>
          <a:bodyPr/>
          <a:lstStyle/>
          <a:p>
            <a:r>
              <a:rPr lang="en-US" u="sng" dirty="0" smtClean="0"/>
              <a:t>Vygotsky’s Zone of Proximal Intelligence</a:t>
            </a:r>
            <a:endParaRPr lang="en-US" u="sng" dirty="0"/>
          </a:p>
        </p:txBody>
      </p:sp>
      <p:sp>
        <p:nvSpPr>
          <p:cNvPr id="3" name="Content Placeholder 2"/>
          <p:cNvSpPr>
            <a:spLocks noGrp="1"/>
          </p:cNvSpPr>
          <p:nvPr>
            <p:ph idx="1"/>
          </p:nvPr>
        </p:nvSpPr>
        <p:spPr>
          <a:xfrm>
            <a:off x="0" y="2188531"/>
            <a:ext cx="10131425" cy="4524504"/>
          </a:xfrm>
        </p:spPr>
        <p:txBody>
          <a:bodyPr>
            <a:normAutofit fontScale="92500"/>
          </a:bodyPr>
          <a:lstStyle/>
          <a:p>
            <a:r>
              <a:rPr lang="en-US" sz="2400" dirty="0" smtClean="0"/>
              <a:t>Lev Vygotsky had a very forward thinking of intelligence. </a:t>
            </a:r>
          </a:p>
          <a:p>
            <a:pPr lvl="1"/>
            <a:r>
              <a:rPr lang="en-US" sz="2400" dirty="0" smtClean="0"/>
              <a:t>-Believed that a child’s intelligence should be measured by his/her proximal development.</a:t>
            </a:r>
          </a:p>
          <a:p>
            <a:pPr lvl="1"/>
            <a:endParaRPr lang="en-US" sz="2400" dirty="0" smtClean="0"/>
          </a:p>
          <a:p>
            <a:pPr lvl="1"/>
            <a:r>
              <a:rPr lang="en-US" sz="2400" b="1" i="1" u="sng" dirty="0" smtClean="0">
                <a:solidFill>
                  <a:schemeClr val="accent2">
                    <a:lumMod val="75000"/>
                  </a:schemeClr>
                </a:solidFill>
              </a:rPr>
              <a:t>Zone of Proximal development</a:t>
            </a:r>
            <a:r>
              <a:rPr lang="en-US" sz="2400" dirty="0" smtClean="0"/>
              <a:t>: is the difference between what a child can do on his/her own and what the child can do with teaching and instruction. Therefore, Vygotsky believed that an intelligent child will be able to learn from others.</a:t>
            </a:r>
          </a:p>
          <a:p>
            <a:pPr marL="457200" lvl="1" indent="0">
              <a:buNone/>
            </a:pPr>
            <a:endParaRPr lang="en-US" sz="2400" dirty="0" smtClean="0"/>
          </a:p>
          <a:p>
            <a:pPr lvl="1"/>
            <a:r>
              <a:rPr lang="en-US" sz="2400" dirty="0"/>
              <a:t>The concept of the zone of proximal development was originally developed by Vygotsky to argue against the use of academic, knowledge-based tests as a means to gauge students' intelligence.</a:t>
            </a:r>
          </a:p>
        </p:txBody>
      </p:sp>
      <p:sp>
        <p:nvSpPr>
          <p:cNvPr id="4" name="AutoShape 2" descr="data:image/jpeg;base64,/9j/4AAQSkZJRgABAQAAAQABAAD/2wCEAAkGBxQTEhQUExQUFRUXFxcVGBgVFRcXHBgYFxQWFxQXFxgYHCggGBwlHBgUITEhJSkrLi4uFx8zODMsNygtLisBCgoKDg0OGxAQGiwkICQsLCwsLCwsLCwsLCwsLCwsLCwsLCwsLCwsLCwsLCwsLCwsLCwsLCwsLCwsLCwsLCwsLP/AABEIAOEA4QMBIgACEQEDEQH/xAAcAAABBQEBAQAAAAAAAAAAAAABAAIDBQYEBwj/xABEEAABAwIDBAgDBgUBBgcAAAABAAIRAyEEEjEFQVFhBhMicYGRofAyscEUQlJi0eEHIzNygpJTk6KywvEVFiQ0Y3OD/8QAGgEAAgMBAQAAAAAAAAAAAAAAAAECAwQFBv/EAC0RAQEAAgIBAwEHAwUAAAAAAAABAhEDITEEEkEFEyIyUWFx8LHR4TOBkaHB/9oADAMBAAIRAxEAPwDP0hvlSspWUDWHd3p73HzUnChzagE6ldGHO8gqCk2QROimYI0QlHU5jSJ09FyVqQk5fQe5RcI57r/ROLr7gklewwp+9Pf9VNRqzuaf0hcmbl7CG8QffPggS6W2bTd8u5CvibfRc7QBqSY+a5KlS9tEJXLTpfVXPUqHcUx5J9wgGlCFu1hhcVDIsPd7LnOJIMiFGKelx5hNNPmPNB7rqzT434+wk6pH6cNFBTIi/u6mYGnf6IAOqWPH6Jg7ViQPonuY0wL8ffJNcRpYePhuQKbXw7qbnMNnAwR71/dQtmTdXe12B1PD1d5Y6k7f2qRAbJ45HM8lTFoBhMssdUHcwnFo3WTHEQnNNpIiZjmhEM5QY+90HnkFE470I26PfC5inF6Y56krysqNyaU8u5DvTXJqab70SQSTJ2daNxSNWVAXpNco6X+93sqAcEBWvY+q4esnVPBS0lM3aKo3wl18Hj4wudkKQEcykslp32jWAhmcbwkHDcu7AbPq1iRTExrcCOFyi2RLHHLK6naB1GqWZyCWaTFuH7KIALbU8CW4FzXCHBj5HMSVjSq8M/dto9R6f7L29+Zv/cxl+JTww8E5juQ8FL1qmzyG05Am2qkZmhQuqbki9BjJ4JrXHemUabnWa0uPACfQKB5IMaH1CaNullhMO6o4tbBMSGzd0ahvE8lzVTBiLg31ERqoBUIi/NWeJ2i2tTJrf12iWVAP6gBALKvExcP5QZQe5Ymwn8zCVmD4qT2VwN5aR1dU+E0z4Kpd+6utldHMW5vWjLQaQRmqv6uWuBBtcwRxClHRF7rMxOEe78Lat/kg/blZOlVsnAGvVyZgxoBfUe74abGiXOP05kJm1sY19T+XLaTAGUxvyDQn8xMuPMqfauAxOFpupVGFjKjmuc4XD8vwtzjcDfLxuqYFNXlbOk7n80Th3dX1hEMmATbMd4aN8ei7W4NmHAfiRmeRmZh5gwdHVjqxu/L8R5BVe0doPrOzPMwIAAhrQNGsaLNA4BGkMrrz5RuKicmkoSpKLdnFyBKaUgghn3ZJNSQNJGojVMMoShJMUWlQhyIcg9ugOUjIXM1ykpvUVmOS72BsZ+IdYgNaRmJJH+IjfC3rmMpN7DWsc3cABI5xrxlYjYbqpok0T2g8mImbDW9la1do1CG56OIkgtcGtsOHaB5m6xc2dt09R9O9NjOKZzzVvS2uHZqdTskyCCNQRAI7wsn0g2V9neA0kscJaTrzB5/qrDYuxX5+sr1HPcJDNOzc2jQnS66+mTQcO0nVrxB7wQR8vJLhysy0l9S4cM+K5TzGQzJZlBmTgVtea2kD0C5R5k7MgbODyDIJHMKxbttxhtdja7fzyHgflqt7Q8ZHJVLilKZe6zwujs+lWH/pqhzf7GtDXc+rqDsP7jlKl6NYOmG1MXXbmpUIDW/7SqfhZfcLE945qgzLRbREbKwpFga9Yu5ulwbP+IQnjZbv8ogrCrjnurVKjGgODe24wwGcoY3hoLXM95XNU6P1Jps7Odwe5wNurFMBzs7jYWcJ521XPhzOHr/ldQePA1Gf9a6cD0hLGOY9of2Hgay9z35iaziZc2HPsImb7iBHeN/F8/3HZfSGvhwGPBq0HiTSrAlrmG0sLtNDcWsdV07awLKPUY3CXovdLWvaHdXUH3SDrBBj+1N2ntCniKBqVqXVvENpVGvk1C1rQWFpHwD4iRABcABcp+BM7HxE3y4hhb3kMn0KZedze+tz9NMxWrOe5znOLnOJJJMkk6kneoiVZVxhAOwcQXcXNptHkCSqwlNmymiSKCSESlGE1SBwhBmQklmSQOxakmJSgz5QTZT2t4+/BA0cCns1QBA3ef6BI1fenySSkXPR7HmlUjc63juW6w20WniDwKxHQ3Zxr1wSOxT7R5n7o87+C9JfhwLgBYufGXJ6b6XnlOHvxvpwVazdRbNu/NxH18Flul+M7LKe+S89wBA9T6LV4itAJMC0meS8u2hjzVqued5tyaNPfNPgw7R+p88x4/b80C/3onZlClmWt5/3JuuQ6xROhNeQmVyqYP4qbDOZM1A4gbmkAnlmMwPArkFWyOcoKZLcbaa21PDYZo/OzrnHvdVJ9AFbbMd9p2fiKI/q0an2ljQAJYbVA0Dh2rD8QWRiVf8AQV7xj6AbvcWuHFhac4PhJ8AhZx525avz1/y5Ni084xDS5rGmjOZ5IaMtaiQTAJ5CASZjemjZGX+ZUe00AJ6ymT2jJApsDgCKhINiLAF2mvVttjKXWtYbVa7yOVKk5zWxyLy7/dBdVPYlSs1tIObTpUGZq1SoYY2pU7bgeLg0saR+QoHs31rdn8/yonvfiarWsbd0Mp026NH3WNnQC5JPMnUlabpJ1dGlQ2cKjRlJqV6ly0VCDDTlBJA7vwqMbWw2BpkYNxrYlwLXV3NhrGnUUgdTz9Tos/tjCZHNe1znsqtFRr3akm1QO/MHhwPnvQV+5jfm3z+zoPRusb0jTrj/AOCo15/0WePJVeIoOYcr2uYeDmlp8iowN+isaW3a4bkNQvZ+GrFRvgHzHhCar7l/T/tWop+IqhxkNDeTZjvuTCilCAlBpukSmgoOJcqCbKKBtGEggkkkmY3j78SiXxp6frqogUi5MCSgJ3XPuO9NLlpegmyOurda4dinBHN/3fLXyUcstTa3g4byZzGfLcdE9l/Z6DWn43dp/wDcd3gIHgrjEOsgFz4urAWG3fb1eGEwxmM8Rkum20erpFgPaqdn/H7x8reKwDXLq6QbS6+u509kdlvcDr46riaVr4sfbi8767m+15bZ4nUdDXol6fh8G91wDHEgx5rpfs14Ez7+ancsYzY8PJlNyVyCoi54TXsI1UZT2qss6qSU4PULSnSmil6xav8Ah7VNOrXxBALaNB5MkAZnEZRJ0JAddZAOWi6IbZZSeaNYNOHrkNqZpGW/ZeCL2/fclV3DdZza4pnB1nU3VAKDmZYa3EUa1NwD82TK1xdBcToN5XD05xYZ1eEY/OKc1Kr9Osr1CXPcR4/8XJX+0Ps2Hc0ux4qtaRUDGOq1HVNcjXHrHMjuaNAvPsfiuuqVKhsXOLrnS9h5QEou5r7cfb1u/wA+HIrGnig7DOpON2P6ymTuzQ2qzx7Do4tKq5TlJkl0cUMyYXIlxj380DQynSowUcyC0c4oQkCjHNALMkhHNJB6RhHKmyjKSR02TZQJTSUDSRomwudwHEr17o5s8Yegxm+JceLjd36eC856F4LrcU0n4Wds94s31v4L1QWWbmy707n0vh1jeS/PSZzrLL9Mtp9XQfBuRlHebSrvFYkALzTpxji5zW3iSeUjd6qnGbykdD1Gfs4ssv0Z7C0HPcGtBJOgW52R0YZTAdV7TomNGjzVf0SweRnWRL3WE7h7utQwg9m7jaT+ily83eoyej9DjqZ5zd/oic1g0I7mt+p/Vc2KokjsgDnv84+iuhhgfhYY4wY7hxTzs3MNHDvJE96z7dT2xjMTgSLkHvt68VX4jZ8idDy0I4963dXZhMj4vC3guJuyiBlItEj6qeHJZemfn9Nhy46yjz57C0wdU2VrMXgBmLHi26Rp+9lm8dh+reWncf3+q3cfJMnnPVeky4LvzHOnNTZSzK1jFPfEc1G5yAcgCiXHihKEoMUpTSUpSGhKIKaSgEDR6CCQKAOXmEkJSQEaIQRSTJS4FgdUptdcF7Qe4uAKhKBMIPHqvoHBbJp0b0qdNjSL5Ghs8NNdd6e6gH3JcN0W+ZE8VFsiq6pQac4mACY3xfxTAy5BJIOsceUW1zKix6HHx0iquYAQQ2WyATB7l5r06eKlWgBoC/uglq122cbQY4yW6Sbl5/0tlef9LsRNSllDgIkZgBMuGg8N6X7DObx1l+c/q1OBALWU2RMC/h2j6rUYDB06YiATvJuSsh0XfLzyAHzWue7gB4rLJ810P0i2p1QpQVQUsbBgiPGVYNxCsiFjuc4LixUcPZ1TPt7Z3+AUtRwLZCPI8MvtqkHB4Goy+Tsub1+awO3GkVXTN7/P6yvRsS3tg+H6eoC886QVZrv5GPUn6q3g/E5n1TX2c/dWooJLU4JFJCUg5AOQhBGEACEoSARhANSlJFBhKIKEJZUgPkkhHuEkyNL+SBcmpPSWaJzk7DtzPa3i4DzKiJSZULXBw1BB8jKSWM7eqYnFVKcGi5zDF45C0g2K48ZsmvWa51atUeD93MY8phWZphwadDA9VNja7mM3ETqNRYqh6KVT4bYtOi0NyZ6jtG7gSdXRoq7p/sx9OjRe45nmreNwLCQ0Dh2QtFhtpMywxhm/a1JPEniuLp9TJwDDJNV1Vna4GHEwlro/xZSH9HMLDC4am/oo9s7SeyQ1jnkDNrlbEx8W/uHBT9EMVmpNnUWPeNVo34cOH7KmNW9MZsLadTEQ7qnU++eEnUAjQ8j4hbenS/lzvjRQ08MGgkldtE9n1Tutl2w+2NvPw1+qe+5b2bXG7QnUgaQrbYW2eukFrmOgHK7eDoQdCFdYnAB/Pvv81PQwoaPhHgFIbVO0KMeh8ZXmHSVoGJfGhynzaJ9ZXqG2Xy4MBAJmPBeU7feS9hd8RptLu8l0T/jlUuK6yc/6jhvg935Wf+uElOTJTmuWp54ikEC5OAKAEohyASLkwMpShmQlA0cShKbKRKWxo8d6kLLAqEOt9VMHSO5OCxGkkggkYKakUxxSWyC4qGo5Oc5RPKSzGPYqPwUjxa0HvgIbTc6BxngoMDV63D0KjTd1NpP9zWgOHmCunEVjaQd+l7wqNO7L1Emxi91iO+ByB/VcHScuc0sAnqzm8Z0/05lb4XGCmx7iDAEmd2v7LP7dxjvsry3+pVDjOmUuaWiO7N6Ja6Tl+9tD0W/llzZsTnHKdQVtMNiRC8a2V0prNxNJlbKBOQkCCc1mk3jWF6MKxGiqss8tUymXhocYS5vZidQqbD0MaAO0z49YPwZjun4ogcN6ipbUgwTHeuLD9PsN13VSZnLM+sJa2nNzptaD4sUa2IACpKmPJMC4Ta+Ihpc4wACSTuA1TV2dHY2k1zxUcbU5PhH7LyHHYrraj6hEZjYcALNHgAB4K7x3TepUpVKQa0B+YBx1DHSIjjHNZti0cWFm7XF9f6ickxxxvUShIpsp0q1yxJRzJsoBBaPlDMkgWlMaKUQE1yUpHoQnhCmRv098AjlnQpka3VSvMJjTlJO9NCCsSSkokk9j2oyVGVI5MKithjlE9SOUb0luLZ9Atpyx1AmC2Xs7jGYDxv8A5LY13dps8YPkvHMFi3UqjKjdWkHvG8eIkeK9dGKD203bjBB3EESCq7O3T4M946vwFV/WubSb8LYL9ItEDzCh2xhBlYAQczi6DvDfhgcNTPMJ9JpaA1vx1SRPAG7iO5vquapULjz/AKbYGgaYJHK3dYKMjRawe28CH17D4d+6dy22xMeKtJrt8QeRFioP/CofIA4HdqDF9/7qnOOGFqkPDhMCRGUtFmk8xYW4jwWeO4s48tVrK1EFpkAyIusxh9iYcVw/qHB+kQ7J36K4pbQa5oe0yPeq66G0gYvcKmbjZjnrtc0qYhpgC2gVD022kKdIMAk1DliJtqSRvGg8VZ/at5MCFlsbhK+MxQNFmam2G5jZoucxn9J0CcUZ+FG7ZTKlF9alI6sBz2mYgkN7JNwb6XVWxe4Uui1M4V+HjtPYQ50R2o7BA5GD4LxXE4Z9M5ajHMOkOBHlxWvC9duF6zjky3jOiAScE1hScVNg0cQkE2UJSGj8yDnJsoOcjZ6GUU1EJAUQmAp7UxSJKV0SgO9BHZPcJKXIPxjyP6JJ6Ltxyg9KECElphcoXqdzVC4JLMUDiV6J0B2p1lFtJ3xUnR/gQS0/NvgF569XHQlzvtlMiYE5o/DYGeV58FGxr4ctZPUMQ1wLqm8tysEcbZo3d3BV9ENm+ghoBN9L9+5d2MrZzOgG7lrrquPDkBpABG8GPEAeajJpvtdDQBeZ7/VU/SHZzKzIcBxB+Ssy6ETpv4x4j34phi6Gy3sNs4O6CYduuN60mL2Y6mWhpGeQDLeRk27tecLpxDZEwZ5tuOF1rqNJlcMrARmp57jiJ99yjcez91keYGviadRx6mnUbP32lxgW4jWCrD/zviWZerwtNrAZcCXyYI0d93TgVvaWAEQ9o5HjYfuqXaOGZLgBfTTQdyJBcl70Z6UUMaA6mcrxZ9M2cwxN/wATeBFvkq3bmz2uqVGPaHNN4OhzX8Dc3CyZ2K6lWZXw7slRpkEaEfea7i06EHwuFsK+IzuL4IkCxi1uRUkLHnW3+jDqUvpS5m9urm/qPfNZ5et1Ned/lqsf0s2GBNemIFjUbwn7w8dVKVz/AFHptT3YssAgjCEKbAEppcnZUxzYKjTh6CICUJkAUg0TCEQUCihKMpBBEkikmEWVNhSE+KY4pJmKJykKjIQsxQuPctb0GaxrHvgZ8xGY7mgA5eQOv/ZZN60fQ2lLak/Dmb5wf2Ua2en/ABNU7G5gY00C6KNYwAbaERw4d/6rjeAIa2BfgN1wSps3G5HrNx4qLc6zWMCR78EyZ14cfK+5clTEHwPD9NyVN15PyQHS5vKO58/Na7ZEMw9JmmUZZ/ukn1KxGWb2/wB0VeYfbALGNglzdQRlzRpGiAuauOcxsGDMkAa6m8KjmTJMyeJieW9pUbsRnmTJ/D8Lm907u/1UmFBJnXhIgn+4b0B0Nbv+dj6WRJnnu804gbimA6aG5O/180wZXIvbjBI42I+Xos/0ix4ZReDGarIA5E3MboFu+IV71TqjgyxvJ1+G09xWc/iZherOGPFtRp/xLP1RPKn1GVx47Yxp92RDu9RhySscXR5chPJCUZQBCRSY+JjeCEwlA0kJCUhRp0oGjoCBCTUAUEkgcfRFRSkjY0jTiE06c00uKSwCVG5OKa5CcQvW36KYWMMDoXuc7nY5R8vVYh5XoWwqo+y0uTRp4qFbfTTtK6mMwkwPK59hP6sk3vG/usPkoqb7kgWkgk7t2ikpPt6n5pNqZjOOqfS5AeK5w/hx3/sU9r/D3dAdDqM778nEJtTDuBtBH5jv5HUFClV43TjiBu/VASU5i9wPuugx3OCjOPgxfxvPipKJzWF1T7QpljjqAmF27HAau81yVtsNuJF7dk35Tbiq2o6aZIuYss3sWqXuzxcmQNd9vJAel9HKpLy6eAPkFV/xTp/y6B1Od4k8x+y6NhtfTkQDedCDfvlc38SZdhaTvw1QD/kx/wBQlL2p58d8deeAo5kxrk6VY5Gk1KnmXQ3Au3XHJcvXGIlNFTwTLTsfs943eRC5C33IKGdLMUAQ33ZBwQzJspFo9PZB1MKAOKdmRs9JsvP1CKhzop7iOqjDkiUwNKSS3QlyY5yJTHgpJSI6hW62H2cPS/tnzv8AVYFwmw1Nl6ScPkY1o0a1rY7hCjW700801psSdDIjvuD5qYMHHzt4SuagbW1tmjz+nqpX14Sa0pog749UDSG6J5KCniYM7uaf1k3n1QB6p3NclSo5pvIHerLrQQiKYdYoCuwmPyuHDvV1UDa7ReDxVXW2Y0g3jxUNBj6VpCYdFbBOZESYO7lI/Q+Kq+i1Cmyo8vacr3vuLQcxtO5XNbagFJz3EANu63D2FzbHrwxry34iXOFvvOJ9AlTjSPwdRrg+iXEEaPIMxwUe0aDsTQfRc0Bzh2b/AH29pnrI7iVYYet/La5ugPp9EzF5g4EDfuHG3Pilaj7d7lePEgGINtQbX4JF3JX3TfZ3V4kvAhtYdYP7p7Y87/5Khyq2XbjcmPtyuNAuSzIEIJInF44eqIKjCcgWHeKUBBoSlMhDeYQIRCLQgGpKSW/mSQaFu9Ncgkg4jTXpJKKyBhf6rP72/wDMF6ZT3pJKLfweK42aM7vqFHjdffBJJDQ4t/v8KsKGpSSTB+G1U4/X/pSSQDTp5rixe7w+qSSA5+kH/s3/AP1n5tVjsz+gP7T9UkkqJ5abYX9N3verTaOniPmEkkvgfLEfxE/p4X/9f+WksQEklZj4cn1f+rTE0pJIUQBqiUkkGc1BJJMjmJySSCvkEkkk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www.mindfulchildwellness.com/wp-content/uploads/2014/08/Depositphotos_18939965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2855" y="256981"/>
            <a:ext cx="2508958" cy="327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70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Cattell’s Two Factor Theory of Intelligence</a:t>
            </a:r>
            <a:endParaRPr lang="en-US" u="sng" dirty="0"/>
          </a:p>
        </p:txBody>
      </p:sp>
      <p:sp>
        <p:nvSpPr>
          <p:cNvPr id="3" name="Content Placeholder 2"/>
          <p:cNvSpPr>
            <a:spLocks noGrp="1"/>
          </p:cNvSpPr>
          <p:nvPr>
            <p:ph idx="1"/>
          </p:nvPr>
        </p:nvSpPr>
        <p:spPr>
          <a:xfrm>
            <a:off x="685801" y="2142067"/>
            <a:ext cx="10131425" cy="4537513"/>
          </a:xfrm>
        </p:spPr>
        <p:txBody>
          <a:bodyPr>
            <a:normAutofit/>
          </a:bodyPr>
          <a:lstStyle/>
          <a:p>
            <a:r>
              <a:rPr lang="en-US" sz="2800" dirty="0" smtClean="0"/>
              <a:t>Raymond Cattell believed that people have two types of intelligence- </a:t>
            </a:r>
            <a:r>
              <a:rPr lang="en-US" sz="2800" dirty="0" smtClean="0">
                <a:solidFill>
                  <a:schemeClr val="accent2">
                    <a:lumMod val="75000"/>
                  </a:schemeClr>
                </a:solidFill>
              </a:rPr>
              <a:t>Fluid intelligence </a:t>
            </a:r>
            <a:r>
              <a:rPr lang="en-US" sz="2800" dirty="0" smtClean="0"/>
              <a:t>and </a:t>
            </a:r>
            <a:r>
              <a:rPr lang="en-US" sz="2800" dirty="0" smtClean="0">
                <a:solidFill>
                  <a:schemeClr val="accent2">
                    <a:lumMod val="75000"/>
                  </a:schemeClr>
                </a:solidFill>
              </a:rPr>
              <a:t>crystallized intelligence </a:t>
            </a:r>
          </a:p>
          <a:p>
            <a:endParaRPr lang="en-US" sz="1900" dirty="0" smtClean="0"/>
          </a:p>
          <a:p>
            <a:r>
              <a:rPr lang="en-US" sz="1900" b="1" u="sng" dirty="0" smtClean="0">
                <a:solidFill>
                  <a:schemeClr val="accent2">
                    <a:lumMod val="75000"/>
                  </a:schemeClr>
                </a:solidFill>
              </a:rPr>
              <a:t>Fluid Intelligence: </a:t>
            </a:r>
            <a:r>
              <a:rPr lang="en-US" sz="1900" dirty="0" smtClean="0"/>
              <a:t>The type of intelligence a person is born with. Intelligence that is not learned in schools. “STREET SMARTS”</a:t>
            </a:r>
          </a:p>
          <a:p>
            <a:endParaRPr lang="en-US" sz="1900" dirty="0"/>
          </a:p>
          <a:p>
            <a:r>
              <a:rPr lang="en-US" sz="1900" b="1" u="sng" dirty="0" smtClean="0">
                <a:solidFill>
                  <a:schemeClr val="accent2">
                    <a:lumMod val="75000"/>
                  </a:schemeClr>
                </a:solidFill>
              </a:rPr>
              <a:t>Crystallized Intelligence: </a:t>
            </a:r>
            <a:r>
              <a:rPr lang="en-US" sz="1900" dirty="0" smtClean="0"/>
              <a:t>The type of knowledge learned in school.</a:t>
            </a:r>
          </a:p>
          <a:p>
            <a:endParaRPr lang="en-US" sz="1900" b="1" u="sng" dirty="0">
              <a:solidFill>
                <a:schemeClr val="accent2">
                  <a:lumMod val="75000"/>
                </a:schemeClr>
              </a:solidFill>
            </a:endParaRPr>
          </a:p>
          <a:p>
            <a:r>
              <a:rPr lang="en-US" sz="1900" dirty="0" err="1" smtClean="0"/>
              <a:t>Catell</a:t>
            </a:r>
            <a:r>
              <a:rPr lang="en-US" sz="1900" dirty="0" smtClean="0"/>
              <a:t> believed that the kind of intelligence measured by standard IQ tests was important, but he also believed a person’s “street smarts” was equally important.</a:t>
            </a:r>
          </a:p>
          <a:p>
            <a:endParaRPr lang="en-US" dirty="0"/>
          </a:p>
          <a:p>
            <a:endParaRPr lang="en-US" dirty="0"/>
          </a:p>
        </p:txBody>
      </p:sp>
    </p:spTree>
    <p:extLst>
      <p:ext uri="{BB962C8B-B14F-4D97-AF65-F5344CB8AC3E}">
        <p14:creationId xmlns:p14="http://schemas.microsoft.com/office/powerpoint/2010/main" val="3738798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83" y="197005"/>
            <a:ext cx="10131425" cy="1456267"/>
          </a:xfrm>
        </p:spPr>
        <p:txBody>
          <a:bodyPr/>
          <a:lstStyle/>
          <a:p>
            <a:r>
              <a:rPr lang="en-US" u="sng" dirty="0" smtClean="0"/>
              <a:t>Benefits and Drawbacks of Group and Individual Testing</a:t>
            </a:r>
            <a:endParaRPr lang="en-US" u="sng" dirty="0"/>
          </a:p>
        </p:txBody>
      </p:sp>
      <p:sp>
        <p:nvSpPr>
          <p:cNvPr id="3" name="Content Placeholder 2"/>
          <p:cNvSpPr>
            <a:spLocks noGrp="1"/>
          </p:cNvSpPr>
          <p:nvPr>
            <p:ph idx="1"/>
          </p:nvPr>
        </p:nvSpPr>
        <p:spPr>
          <a:xfrm>
            <a:off x="239751" y="1653272"/>
            <a:ext cx="10131425" cy="3649133"/>
          </a:xfrm>
        </p:spPr>
        <p:txBody>
          <a:bodyPr/>
          <a:lstStyle/>
          <a:p>
            <a:r>
              <a:rPr lang="en-US" dirty="0" smtClean="0"/>
              <a:t>Group Tests:</a:t>
            </a:r>
          </a:p>
          <a:p>
            <a:pPr marL="0" indent="0">
              <a:buNone/>
            </a:pPr>
            <a:r>
              <a:rPr lang="en-US" dirty="0"/>
              <a:t>	</a:t>
            </a:r>
            <a:r>
              <a:rPr lang="en-US" dirty="0" smtClean="0"/>
              <a:t>PROS:  Less expensive, not as time consuming, more data in a short period of time, easy to administer</a:t>
            </a:r>
          </a:p>
          <a:p>
            <a:pPr marL="0" indent="0">
              <a:buNone/>
            </a:pPr>
            <a:r>
              <a:rPr lang="en-US" dirty="0"/>
              <a:t>	</a:t>
            </a:r>
            <a:r>
              <a:rPr lang="en-US" dirty="0" smtClean="0"/>
              <a:t>CONS: Inaccurate information recorded, in a group you can’t test different aspects of intelligence such 		as Gardner’s interpersonal intelligence theory.</a:t>
            </a:r>
          </a:p>
          <a:p>
            <a:pPr marL="0" indent="0">
              <a:buNone/>
            </a:pPr>
            <a:endParaRPr lang="en-US" dirty="0"/>
          </a:p>
          <a:p>
            <a:pPr marL="0" indent="0">
              <a:buNone/>
            </a:pPr>
            <a:r>
              <a:rPr lang="en-US" dirty="0" smtClean="0"/>
              <a:t>Individual Tests:</a:t>
            </a:r>
          </a:p>
          <a:p>
            <a:pPr marL="0" indent="0">
              <a:buNone/>
            </a:pPr>
            <a:r>
              <a:rPr lang="en-US" dirty="0"/>
              <a:t>	</a:t>
            </a:r>
            <a:r>
              <a:rPr lang="en-US" dirty="0" smtClean="0"/>
              <a:t>PROS: Not influenced by outside behavior in the current situation, test different types of intelligence, </a:t>
            </a:r>
          </a:p>
          <a:p>
            <a:pPr marL="0" indent="0">
              <a:buNone/>
            </a:pPr>
            <a:r>
              <a:rPr lang="en-US" dirty="0"/>
              <a:t>	</a:t>
            </a:r>
            <a:r>
              <a:rPr lang="en-US" dirty="0" smtClean="0"/>
              <a:t>CONS: Time consuming, expensive</a:t>
            </a:r>
          </a:p>
          <a:p>
            <a:pPr marL="0" indent="0">
              <a:buNone/>
            </a:pPr>
            <a:endParaRPr lang="en-US" dirty="0"/>
          </a:p>
        </p:txBody>
      </p:sp>
      <p:pic>
        <p:nvPicPr>
          <p:cNvPr id="9218" name="Picture 2" descr="http://cdn.www.ministry-to-children.com/wp-content/uploads/2013/08/group-of-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691" y="4560847"/>
            <a:ext cx="6080125" cy="221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01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13" y="118946"/>
            <a:ext cx="10131425" cy="1456267"/>
          </a:xfrm>
        </p:spPr>
        <p:txBody>
          <a:bodyPr/>
          <a:lstStyle/>
          <a:p>
            <a:r>
              <a:rPr lang="en-US" u="sng" dirty="0" smtClean="0"/>
              <a:t>Different Tests</a:t>
            </a:r>
            <a:endParaRPr lang="en-US" u="sng" dirty="0"/>
          </a:p>
        </p:txBody>
      </p:sp>
      <p:sp>
        <p:nvSpPr>
          <p:cNvPr id="3" name="Content Placeholder 2"/>
          <p:cNvSpPr>
            <a:spLocks noGrp="1"/>
          </p:cNvSpPr>
          <p:nvPr>
            <p:ph idx="1"/>
          </p:nvPr>
        </p:nvSpPr>
        <p:spPr>
          <a:xfrm>
            <a:off x="340112" y="847079"/>
            <a:ext cx="10131425" cy="3649133"/>
          </a:xfrm>
        </p:spPr>
        <p:txBody>
          <a:bodyPr/>
          <a:lstStyle/>
          <a:p>
            <a:pPr marL="0" indent="0">
              <a:buNone/>
            </a:pPr>
            <a:r>
              <a:rPr lang="en-US" sz="2000" b="1" u="sng" dirty="0" smtClean="0"/>
              <a:t>The revised </a:t>
            </a:r>
            <a:r>
              <a:rPr lang="en-US" sz="2000" b="1" u="sng" dirty="0" err="1" smtClean="0"/>
              <a:t>Standford-Binet</a:t>
            </a:r>
            <a:r>
              <a:rPr lang="en-US" sz="2000" b="1" u="sng" dirty="0" smtClean="0"/>
              <a:t> Test:</a:t>
            </a:r>
          </a:p>
          <a:p>
            <a:pPr lvl="1"/>
            <a:r>
              <a:rPr lang="en-US" dirty="0" smtClean="0"/>
              <a:t>Traditional IQ test that gives an IQ score.</a:t>
            </a:r>
          </a:p>
          <a:p>
            <a:pPr lvl="1"/>
            <a:r>
              <a:rPr lang="en-US" dirty="0" smtClean="0"/>
              <a:t>Measured individually </a:t>
            </a:r>
          </a:p>
          <a:p>
            <a:pPr lvl="1"/>
            <a:r>
              <a:rPr lang="en-US" dirty="0" smtClean="0"/>
              <a:t>Measures intelligence in four separate areas (verbal reasoning, quantitative reasoning, abstract/visual reasoning, and short-term memory)</a:t>
            </a:r>
          </a:p>
          <a:p>
            <a:pPr lvl="1"/>
            <a:r>
              <a:rPr lang="en-US" dirty="0" smtClean="0"/>
              <a:t>-Usually used to identify individuals who may be considered “gifted” or who have serious learning problems</a:t>
            </a:r>
            <a:endParaRPr lang="en-US" dirty="0"/>
          </a:p>
        </p:txBody>
      </p:sp>
      <p:pic>
        <p:nvPicPr>
          <p:cNvPr id="10242" name="Picture 2" descr="https://s-media-cache-ak0.pinimg.com/736x/80/bd/98/80bd985e0b04bf461b029f39acb14d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415" y="3830442"/>
            <a:ext cx="7288637" cy="293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43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media-cache-ak0.pinimg.com/736x/c4/71/de/c471de47b5b96ef32d76f375d2591a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946" y="501805"/>
            <a:ext cx="9879981" cy="570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73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Weschler</a:t>
            </a:r>
            <a:r>
              <a:rPr lang="en-US" u="sng" dirty="0" smtClean="0"/>
              <a:t> Intelligence Scale for children (</a:t>
            </a:r>
            <a:r>
              <a:rPr lang="en-US" u="sng" dirty="0" err="1" smtClean="0"/>
              <a:t>wisc</a:t>
            </a:r>
            <a:r>
              <a:rPr lang="en-US" u="sng" dirty="0" smtClean="0"/>
              <a:t>-iii)</a:t>
            </a:r>
            <a:endParaRPr lang="en-US" u="sng" dirty="0"/>
          </a:p>
        </p:txBody>
      </p:sp>
      <p:sp>
        <p:nvSpPr>
          <p:cNvPr id="3" name="Content Placeholder 2"/>
          <p:cNvSpPr>
            <a:spLocks noGrp="1"/>
          </p:cNvSpPr>
          <p:nvPr>
            <p:ph idx="1"/>
          </p:nvPr>
        </p:nvSpPr>
        <p:spPr/>
        <p:txBody>
          <a:bodyPr/>
          <a:lstStyle/>
          <a:p>
            <a:r>
              <a:rPr lang="en-US" dirty="0" smtClean="0"/>
              <a:t>Very much like the </a:t>
            </a:r>
            <a:r>
              <a:rPr lang="en-US" dirty="0" err="1" smtClean="0"/>
              <a:t>Standford-Binet</a:t>
            </a:r>
            <a:r>
              <a:rPr lang="en-US" dirty="0" smtClean="0"/>
              <a:t> test </a:t>
            </a:r>
            <a:r>
              <a:rPr lang="en-US" smtClean="0"/>
              <a:t>but differs </a:t>
            </a:r>
            <a:r>
              <a:rPr lang="en-US" dirty="0" smtClean="0"/>
              <a:t>because it also measures vocabulary, block design ability, number span, and the ability of a child to understand.</a:t>
            </a:r>
          </a:p>
          <a:p>
            <a:r>
              <a:rPr lang="en-US" dirty="0" smtClean="0"/>
              <a:t>Administered individually, and children must answer both verbally and perform certain tasks.</a:t>
            </a:r>
          </a:p>
          <a:p>
            <a:r>
              <a:rPr lang="en-US" dirty="0" smtClean="0"/>
              <a:t>Also used to identify “gifted” children as well as children who may have serious learning problems.</a:t>
            </a:r>
          </a:p>
          <a:p>
            <a:endParaRPr lang="en-US" dirty="0"/>
          </a:p>
          <a:p>
            <a:r>
              <a:rPr lang="en-US" dirty="0" smtClean="0"/>
              <a:t>This test has been re-vised two times to eliminate cultural bias. </a:t>
            </a:r>
          </a:p>
          <a:p>
            <a:r>
              <a:rPr lang="en-US" dirty="0" smtClean="0"/>
              <a:t>There is also an adult version of the test that is available. </a:t>
            </a:r>
          </a:p>
          <a:p>
            <a:endParaRPr lang="en-US" dirty="0"/>
          </a:p>
        </p:txBody>
      </p:sp>
    </p:spTree>
    <p:extLst>
      <p:ext uri="{BB962C8B-B14F-4D97-AF65-F5344CB8AC3E}">
        <p14:creationId xmlns:p14="http://schemas.microsoft.com/office/powerpoint/2010/main" val="27211157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WISC- III</a:t>
            </a:r>
            <a:endParaRPr lang="en-US" u="sng" dirty="0"/>
          </a:p>
        </p:txBody>
      </p:sp>
      <p:sp>
        <p:nvSpPr>
          <p:cNvPr id="3" name="Content Placeholder 2"/>
          <p:cNvSpPr>
            <a:spLocks noGrp="1"/>
          </p:cNvSpPr>
          <p:nvPr>
            <p:ph idx="1"/>
          </p:nvPr>
        </p:nvSpPr>
        <p:spPr>
          <a:xfrm>
            <a:off x="685801" y="2142067"/>
            <a:ext cx="10131425" cy="4481757"/>
          </a:xfrm>
        </p:spPr>
        <p:txBody>
          <a:bodyPr>
            <a:normAutofit lnSpcReduction="10000"/>
          </a:bodyPr>
          <a:lstStyle/>
          <a:p>
            <a:pPr marL="0" indent="0">
              <a:buNone/>
            </a:pPr>
            <a:r>
              <a:rPr lang="en-US" u="sng" dirty="0" smtClean="0"/>
              <a:t>Verbal Task:</a:t>
            </a:r>
          </a:p>
          <a:p>
            <a:pPr marL="0" indent="0">
              <a:buNone/>
            </a:pPr>
            <a:r>
              <a:rPr lang="en-US" dirty="0" smtClean="0"/>
              <a:t>-Describe how objects and/or concepts are similar to each other</a:t>
            </a:r>
          </a:p>
          <a:p>
            <a:pPr marL="0" indent="0">
              <a:buNone/>
            </a:pPr>
            <a:r>
              <a:rPr lang="en-US" dirty="0" smtClean="0"/>
              <a:t>-Define concepts of increasing difficulty</a:t>
            </a:r>
          </a:p>
          <a:p>
            <a:pPr marL="0" indent="0">
              <a:buNone/>
            </a:pPr>
            <a:r>
              <a:rPr lang="en-US" dirty="0" smtClean="0"/>
              <a:t>-Children are asked why some things are done in certain ways to check their understanding and comprehension’</a:t>
            </a:r>
          </a:p>
          <a:p>
            <a:pPr marL="0" indent="0">
              <a:buNone/>
            </a:pPr>
            <a:r>
              <a:rPr lang="en-US" dirty="0" smtClean="0"/>
              <a:t>-Children are asked general questions about things most children their age would know</a:t>
            </a:r>
          </a:p>
          <a:p>
            <a:pPr marL="0" indent="0">
              <a:buNone/>
            </a:pPr>
            <a:endParaRPr lang="en-US" dirty="0"/>
          </a:p>
          <a:p>
            <a:pPr marL="0" indent="0">
              <a:buNone/>
            </a:pPr>
            <a:r>
              <a:rPr lang="en-US" u="sng" dirty="0" smtClean="0"/>
              <a:t>Performance Scale:</a:t>
            </a:r>
          </a:p>
          <a:p>
            <a:pPr marL="0" indent="0">
              <a:buNone/>
            </a:pPr>
            <a:r>
              <a:rPr lang="en-US" dirty="0" smtClean="0"/>
              <a:t>-Children assemble puzzles and duplicate designs of play-blocks</a:t>
            </a:r>
          </a:p>
          <a:p>
            <a:pPr marL="0" indent="0">
              <a:buNone/>
            </a:pPr>
            <a:r>
              <a:rPr lang="en-US" dirty="0" smtClean="0"/>
              <a:t>-Pencil mazes are presented, and the subject is asked to find the way out</a:t>
            </a:r>
          </a:p>
          <a:p>
            <a:pPr marL="0" indent="0">
              <a:buNone/>
            </a:pPr>
            <a:r>
              <a:rPr lang="en-US" dirty="0" smtClean="0"/>
              <a:t>-After being shown pictures, children are asked to tell what the missing picture is</a:t>
            </a:r>
          </a:p>
          <a:p>
            <a:pPr marL="0" indent="0">
              <a:buNone/>
            </a:pPr>
            <a:r>
              <a:rPr lang="en-US" dirty="0" smtClean="0"/>
              <a:t>-Subjects are asked to put in the proper order a series of photographs that tell a story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1654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23" y="219307"/>
            <a:ext cx="10131425" cy="1456267"/>
          </a:xfrm>
        </p:spPr>
        <p:txBody>
          <a:bodyPr/>
          <a:lstStyle/>
          <a:p>
            <a:r>
              <a:rPr lang="en-US" u="sng" dirty="0" smtClean="0"/>
              <a:t>Peabody Picture Vocabulary Test-Revised</a:t>
            </a:r>
            <a:endParaRPr lang="en-US" u="sng" dirty="0"/>
          </a:p>
        </p:txBody>
      </p:sp>
      <p:sp>
        <p:nvSpPr>
          <p:cNvPr id="3" name="Content Placeholder 2"/>
          <p:cNvSpPr>
            <a:spLocks noGrp="1"/>
          </p:cNvSpPr>
          <p:nvPr>
            <p:ph idx="1"/>
          </p:nvPr>
        </p:nvSpPr>
        <p:spPr>
          <a:xfrm>
            <a:off x="340114" y="1196176"/>
            <a:ext cx="10131425" cy="3649133"/>
          </a:xfrm>
        </p:spPr>
        <p:txBody>
          <a:bodyPr/>
          <a:lstStyle/>
          <a:p>
            <a:r>
              <a:rPr lang="en-US" dirty="0" smtClean="0"/>
              <a:t>Is an untimed, individual test that usually takes about 15 minutes to administer.</a:t>
            </a:r>
          </a:p>
          <a:p>
            <a:r>
              <a:rPr lang="en-US" dirty="0" smtClean="0"/>
              <a:t> The examiner says a word and the person being tested must point to one of the 4 pictures that represent the word.</a:t>
            </a:r>
          </a:p>
          <a:p>
            <a:r>
              <a:rPr lang="en-US" dirty="0" smtClean="0"/>
              <a:t>The words are arranged from least to most difficult and the test concludes when the person answers incorrectly 6 times in a row. </a:t>
            </a:r>
          </a:p>
          <a:p>
            <a:r>
              <a:rPr lang="en-US" dirty="0" smtClean="0"/>
              <a:t>This test measures only vocabulary and is used to identify adults and children with severe communication difficulties or with poor reading skills</a:t>
            </a:r>
            <a:endParaRPr lang="en-US" dirty="0"/>
          </a:p>
        </p:txBody>
      </p:sp>
      <p:pic>
        <p:nvPicPr>
          <p:cNvPr id="1026" name="Picture 2" descr="http://www.psychometrica.de/img/ppvt4_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391" y="4783873"/>
            <a:ext cx="5934965" cy="192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2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Draw-A-Person Test</a:t>
            </a:r>
            <a:endParaRPr lang="en-US" u="sng" dirty="0"/>
          </a:p>
        </p:txBody>
      </p:sp>
      <p:sp>
        <p:nvSpPr>
          <p:cNvPr id="3" name="Content Placeholder 2"/>
          <p:cNvSpPr>
            <a:spLocks noGrp="1"/>
          </p:cNvSpPr>
          <p:nvPr>
            <p:ph idx="1"/>
          </p:nvPr>
        </p:nvSpPr>
        <p:spPr>
          <a:xfrm>
            <a:off x="128240" y="859677"/>
            <a:ext cx="10131425" cy="3649133"/>
          </a:xfrm>
        </p:spPr>
        <p:txBody>
          <a:bodyPr/>
          <a:lstStyle/>
          <a:p>
            <a:r>
              <a:rPr lang="en-US" dirty="0" smtClean="0"/>
              <a:t>This is a group test in which a child is asked to draw a person as well as he/she can in a certain time frame. The drawing is then scored according to specific criteria.</a:t>
            </a:r>
          </a:p>
          <a:p>
            <a:r>
              <a:rPr lang="en-US" dirty="0" smtClean="0"/>
              <a:t>This test is supposed to assess the mental development of the child as well as provide an indicator of the child’s emotional well-being.</a:t>
            </a:r>
            <a:endParaRPr lang="en-US" dirty="0"/>
          </a:p>
        </p:txBody>
      </p:sp>
      <p:pic>
        <p:nvPicPr>
          <p:cNvPr id="2050" name="Picture 2" descr="http://cdn.photonesta.com/images/1.bp.blogspot.com/-z2mXUT1p5Uo/UJM-FSYEQzI/AAAAAAAAEx8/QMnf0-9UcX0/s1600/draw-a-person+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655" y="3189249"/>
            <a:ext cx="5619750" cy="353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00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81" y="1033346"/>
            <a:ext cx="10131425" cy="1456267"/>
          </a:xfrm>
        </p:spPr>
        <p:txBody>
          <a:bodyPr/>
          <a:lstStyle/>
          <a:p>
            <a:r>
              <a:rPr lang="en-US" dirty="0" smtClean="0"/>
              <a:t>When was Intelligence first looked at??</a:t>
            </a:r>
            <a:endParaRPr lang="en-US" dirty="0"/>
          </a:p>
        </p:txBody>
      </p:sp>
      <p:sp>
        <p:nvSpPr>
          <p:cNvPr id="3" name="Content Placeholder 2"/>
          <p:cNvSpPr>
            <a:spLocks noGrp="1"/>
          </p:cNvSpPr>
          <p:nvPr>
            <p:ph idx="1"/>
          </p:nvPr>
        </p:nvSpPr>
        <p:spPr>
          <a:xfrm>
            <a:off x="106481" y="2687019"/>
            <a:ext cx="10710745" cy="4548665"/>
          </a:xfrm>
        </p:spPr>
        <p:txBody>
          <a:bodyPr/>
          <a:lstStyle/>
          <a:p>
            <a:r>
              <a:rPr lang="en-US" sz="2000" dirty="0" smtClean="0"/>
              <a:t>The notion of testing humans to rate their intelligence was first proposed in 1905 by Alfred </a:t>
            </a:r>
            <a:r>
              <a:rPr lang="en-US" sz="2000" dirty="0" err="1" smtClean="0"/>
              <a:t>Binet</a:t>
            </a:r>
            <a:r>
              <a:rPr lang="en-US" sz="2000" dirty="0" smtClean="0"/>
              <a:t> and his student Theodore Simon.</a:t>
            </a:r>
          </a:p>
          <a:p>
            <a:pPr lvl="1"/>
            <a:r>
              <a:rPr lang="en-US" sz="2000" dirty="0" smtClean="0"/>
              <a:t>They developed a test (Simon-</a:t>
            </a:r>
            <a:r>
              <a:rPr lang="en-US" sz="2000" dirty="0" err="1" smtClean="0"/>
              <a:t>Binet</a:t>
            </a:r>
            <a:r>
              <a:rPr lang="en-US" sz="2000" dirty="0" smtClean="0"/>
              <a:t> test) that they believed would help educators distinguish “more intelligent” children from children who were “less intelligent.”</a:t>
            </a:r>
          </a:p>
          <a:p>
            <a:pPr lvl="1"/>
            <a:r>
              <a:rPr lang="en-US" sz="2000" dirty="0" smtClean="0"/>
              <a:t>In 1916 Lewis </a:t>
            </a:r>
            <a:r>
              <a:rPr lang="en-US" sz="2000" dirty="0" err="1" smtClean="0"/>
              <a:t>Terman</a:t>
            </a:r>
            <a:r>
              <a:rPr lang="en-US" sz="2000" dirty="0" smtClean="0"/>
              <a:t> (psychologist working at Stanford University) designed a system of categorizing intelligence in adults as well as children. This test was named the Stanford-</a:t>
            </a:r>
            <a:r>
              <a:rPr lang="en-US" sz="2000" dirty="0" err="1" smtClean="0"/>
              <a:t>Binet</a:t>
            </a:r>
            <a:r>
              <a:rPr lang="en-US" sz="2000" dirty="0" smtClean="0"/>
              <a:t> test. This test took anyone’s final test score and determined his/her intelligence based on that person’s age. This measure of intelligence became known as the intelligence Quotient or IQ. </a:t>
            </a:r>
          </a:p>
          <a:p>
            <a:pPr marL="457200" lvl="1" indent="0">
              <a:buNone/>
            </a:pPr>
            <a:endParaRPr lang="en-US" dirty="0"/>
          </a:p>
        </p:txBody>
      </p:sp>
      <p:pic>
        <p:nvPicPr>
          <p:cNvPr id="1028" name="Picture 4" descr="https://upload.wikimedia.org/wikipedia/commons/a/a8/Simon-Binet_Ugly_Face_Item_from_1911_jour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313" y="189571"/>
            <a:ext cx="2523893" cy="288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9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jabfm.org/content/16/5/423/F3.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557" y="1059870"/>
            <a:ext cx="8084634" cy="437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0514"/>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Cognitive Abilities Test   </a:t>
            </a:r>
            <a:endParaRPr lang="en-US" u="sng" dirty="0"/>
          </a:p>
        </p:txBody>
      </p:sp>
      <p:sp>
        <p:nvSpPr>
          <p:cNvPr id="3" name="Content Placeholder 2"/>
          <p:cNvSpPr>
            <a:spLocks noGrp="1"/>
          </p:cNvSpPr>
          <p:nvPr>
            <p:ph idx="1"/>
          </p:nvPr>
        </p:nvSpPr>
        <p:spPr/>
        <p:txBody>
          <a:bodyPr/>
          <a:lstStyle/>
          <a:p>
            <a:pPr marL="0" indent="0">
              <a:buNone/>
            </a:pPr>
            <a:r>
              <a:rPr lang="en-US" dirty="0" smtClean="0"/>
              <a:t>-Also referred to as (</a:t>
            </a:r>
            <a:r>
              <a:rPr lang="en-US" dirty="0" err="1" smtClean="0"/>
              <a:t>CogAT</a:t>
            </a:r>
            <a:r>
              <a:rPr lang="en-US" dirty="0" smtClean="0"/>
              <a:t>) is a group test that can be given to students in grades three to thirteen.</a:t>
            </a:r>
          </a:p>
          <a:p>
            <a:pPr marL="0" indent="0">
              <a:buNone/>
            </a:pPr>
            <a:r>
              <a:rPr lang="en-US" dirty="0" smtClean="0"/>
              <a:t>-It gives three different scores for </a:t>
            </a:r>
            <a:r>
              <a:rPr lang="en-US" dirty="0" smtClean="0">
                <a:solidFill>
                  <a:schemeClr val="accent1">
                    <a:lumMod val="75000"/>
                  </a:schemeClr>
                </a:solidFill>
              </a:rPr>
              <a:t>verbal reasoning</a:t>
            </a:r>
            <a:r>
              <a:rPr lang="en-US" dirty="0" smtClean="0"/>
              <a:t>, </a:t>
            </a:r>
            <a:r>
              <a:rPr lang="en-US" dirty="0" smtClean="0">
                <a:solidFill>
                  <a:schemeClr val="accent1">
                    <a:lumMod val="75000"/>
                  </a:schemeClr>
                </a:solidFill>
              </a:rPr>
              <a:t>non-verbal reasoning</a:t>
            </a:r>
            <a:r>
              <a:rPr lang="en-US" dirty="0" smtClean="0"/>
              <a:t>, and </a:t>
            </a:r>
            <a:r>
              <a:rPr lang="en-US" dirty="0" smtClean="0">
                <a:solidFill>
                  <a:schemeClr val="accent1">
                    <a:lumMod val="75000"/>
                  </a:schemeClr>
                </a:solidFill>
              </a:rPr>
              <a:t>quantitative reasoning.</a:t>
            </a:r>
          </a:p>
          <a:p>
            <a:pPr marL="0" indent="0">
              <a:buNone/>
            </a:pPr>
            <a:r>
              <a:rPr lang="en-US" dirty="0" smtClean="0"/>
              <a:t>-Used to assess how well a child is doing in school compared to other children of the same age.</a:t>
            </a:r>
          </a:p>
          <a:p>
            <a:pPr marL="0" indent="0">
              <a:buNone/>
            </a:pPr>
            <a:endParaRPr lang="en-US" dirty="0"/>
          </a:p>
          <a:p>
            <a:pPr marL="0" indent="0">
              <a:buNone/>
            </a:pPr>
            <a:r>
              <a:rPr lang="en-US" dirty="0" smtClean="0"/>
              <a:t>-These tests are very similar to the standardized tests given in Canada in grades six, nine, and for final grades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9936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Biased nature of </a:t>
            </a:r>
            <a:r>
              <a:rPr lang="en-US" dirty="0" err="1" smtClean="0"/>
              <a:t>iq</a:t>
            </a:r>
            <a:r>
              <a:rPr lang="en-US" dirty="0" smtClean="0"/>
              <a:t> and standardized tests</a:t>
            </a:r>
            <a:endParaRPr lang="en-US" dirty="0"/>
          </a:p>
        </p:txBody>
      </p:sp>
      <p:sp>
        <p:nvSpPr>
          <p:cNvPr id="3" name="Content Placeholder 2"/>
          <p:cNvSpPr>
            <a:spLocks noGrp="1"/>
          </p:cNvSpPr>
          <p:nvPr>
            <p:ph idx="1"/>
          </p:nvPr>
        </p:nvSpPr>
        <p:spPr/>
        <p:txBody>
          <a:bodyPr/>
          <a:lstStyle/>
          <a:p>
            <a:r>
              <a:rPr lang="en-US" dirty="0" smtClean="0"/>
              <a:t>Culture Bias   (Remember Raymond Cattell recognized the way tests discriminated against the less privileged and people from other cultures)</a:t>
            </a:r>
          </a:p>
          <a:p>
            <a:r>
              <a:rPr lang="en-US" dirty="0" smtClean="0"/>
              <a:t>Tests a person’s ability to take a test or their preparation.</a:t>
            </a:r>
          </a:p>
          <a:p>
            <a:r>
              <a:rPr lang="en-US" dirty="0" smtClean="0"/>
              <a:t>Other factors can influence a test score (life events, tired, stress, hungry, </a:t>
            </a:r>
            <a:r>
              <a:rPr lang="en-US" dirty="0" err="1" smtClean="0"/>
              <a:t>etc</a:t>
            </a:r>
            <a:r>
              <a:rPr lang="en-US" dirty="0" smtClean="0"/>
              <a:t>)</a:t>
            </a:r>
          </a:p>
          <a:p>
            <a:r>
              <a:rPr lang="en-US" dirty="0" smtClean="0"/>
              <a:t>Labelling </a:t>
            </a:r>
            <a:r>
              <a:rPr lang="en-US" dirty="0" smtClean="0">
                <a:sym typeface="Wingdings" panose="05000000000000000000" pitchFamily="2" charset="2"/>
              </a:rPr>
              <a:t> </a:t>
            </a:r>
            <a:r>
              <a:rPr lang="en-US" dirty="0" smtClean="0"/>
              <a:t>Self-fulfilling prophecy</a:t>
            </a:r>
          </a:p>
          <a:p>
            <a:endParaRPr lang="en-US" dirty="0"/>
          </a:p>
        </p:txBody>
      </p:sp>
    </p:spTree>
    <p:extLst>
      <p:ext uri="{BB962C8B-B14F-4D97-AF65-F5344CB8AC3E}">
        <p14:creationId xmlns:p14="http://schemas.microsoft.com/office/powerpoint/2010/main" val="3117886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CORRELATIONS</a:t>
            </a:r>
            <a:endParaRPr lang="en-US" dirty="0"/>
          </a:p>
        </p:txBody>
      </p:sp>
      <p:sp>
        <p:nvSpPr>
          <p:cNvPr id="3" name="Content Placeholder 2"/>
          <p:cNvSpPr>
            <a:spLocks noGrp="1"/>
          </p:cNvSpPr>
          <p:nvPr>
            <p:ph idx="1"/>
          </p:nvPr>
        </p:nvSpPr>
        <p:spPr>
          <a:xfrm>
            <a:off x="540835" y="2811140"/>
            <a:ext cx="10131425" cy="3649133"/>
          </a:xfrm>
        </p:spPr>
        <p:txBody>
          <a:bodyPr/>
          <a:lstStyle/>
          <a:p>
            <a:pPr marL="0" indent="0">
              <a:buNone/>
            </a:pPr>
            <a:r>
              <a:rPr lang="en-US" u="sng" dirty="0" smtClean="0"/>
              <a:t>IQ and Birth Order:</a:t>
            </a:r>
          </a:p>
          <a:p>
            <a:pPr lvl="1"/>
            <a:r>
              <a:rPr lang="en-US" dirty="0" smtClean="0"/>
              <a:t>Over a hundred years ago Francis Galton recognized a trend that many noted intellectuals were the first-born children in their families. These children not only had a higher IQ, but also had a higher need to achieve, and were more likely to attend college.</a:t>
            </a:r>
          </a:p>
          <a:p>
            <a:pPr marL="0" indent="0">
              <a:buNone/>
            </a:pPr>
            <a:endParaRPr lang="en-US" dirty="0" smtClean="0"/>
          </a:p>
          <a:p>
            <a:pPr marL="0" indent="0">
              <a:buNone/>
            </a:pPr>
            <a:r>
              <a:rPr lang="en-US" u="sng" dirty="0" smtClean="0"/>
              <a:t>IQ Stability across different ages:</a:t>
            </a:r>
          </a:p>
          <a:p>
            <a:r>
              <a:rPr lang="en-US" dirty="0" smtClean="0"/>
              <a:t>At one time psychologists believed a person’s IQ remained constant throughout their life.</a:t>
            </a:r>
          </a:p>
          <a:p>
            <a:r>
              <a:rPr lang="en-US" dirty="0" smtClean="0"/>
              <a:t>In 1987, Flynn examined data in 14 </a:t>
            </a:r>
            <a:r>
              <a:rPr lang="en-US" dirty="0" err="1" smtClean="0"/>
              <a:t>countires</a:t>
            </a:r>
            <a:r>
              <a:rPr lang="en-US" dirty="0" smtClean="0"/>
              <a:t>, spanning over 50 years and discovered that IQ scores increased as people got older. This correlation was later termed the </a:t>
            </a:r>
            <a:r>
              <a:rPr lang="en-US" dirty="0" smtClean="0">
                <a:solidFill>
                  <a:schemeClr val="accent1">
                    <a:lumMod val="75000"/>
                  </a:schemeClr>
                </a:solidFill>
              </a:rPr>
              <a:t>Flynn Effect</a:t>
            </a:r>
            <a:r>
              <a:rPr lang="en-US" dirty="0" smtClean="0"/>
              <a:t>.</a:t>
            </a:r>
            <a:endParaRPr lang="en-US" dirty="0"/>
          </a:p>
          <a:p>
            <a:pPr marL="0" indent="0">
              <a:buNone/>
            </a:pPr>
            <a:endParaRPr lang="en-US" dirty="0"/>
          </a:p>
          <a:p>
            <a:endParaRPr lang="en-US" dirty="0"/>
          </a:p>
        </p:txBody>
      </p:sp>
      <p:pic>
        <p:nvPicPr>
          <p:cNvPr id="2050" name="Picture 2" descr="http://davidlazarphoto.com/amp/wp-content/uploads/2013/05/14-David-Lazar-Three-Lesotho-Sibl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648" y="609600"/>
            <a:ext cx="5369699" cy="20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26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CORRELATIONS</a:t>
            </a:r>
            <a:endParaRPr lang="en-US" dirty="0"/>
          </a:p>
        </p:txBody>
      </p:sp>
      <p:sp>
        <p:nvSpPr>
          <p:cNvPr id="3" name="Content Placeholder 2"/>
          <p:cNvSpPr>
            <a:spLocks noGrp="1"/>
          </p:cNvSpPr>
          <p:nvPr>
            <p:ph idx="1"/>
          </p:nvPr>
        </p:nvSpPr>
        <p:spPr>
          <a:xfrm>
            <a:off x="685801" y="2142067"/>
            <a:ext cx="10131425" cy="4715933"/>
          </a:xfrm>
        </p:spPr>
        <p:txBody>
          <a:bodyPr>
            <a:normAutofit/>
          </a:bodyPr>
          <a:lstStyle/>
          <a:p>
            <a:pPr marL="0" indent="0">
              <a:buNone/>
            </a:pPr>
            <a:r>
              <a:rPr lang="en-US" u="sng" dirty="0" smtClean="0"/>
              <a:t>IQ and family income:</a:t>
            </a:r>
          </a:p>
          <a:p>
            <a:pPr lvl="1"/>
            <a:r>
              <a:rPr lang="en-US" sz="1800" dirty="0" smtClean="0"/>
              <a:t>Higher IQ scores with an increase in family income</a:t>
            </a:r>
          </a:p>
          <a:p>
            <a:pPr lvl="1"/>
            <a:r>
              <a:rPr lang="en-US" sz="1800" dirty="0" smtClean="0"/>
              <a:t>WHY???</a:t>
            </a:r>
          </a:p>
          <a:p>
            <a:pPr marL="457200" lvl="1" indent="0">
              <a:buNone/>
            </a:pPr>
            <a:r>
              <a:rPr lang="en-US" sz="1800" dirty="0" smtClean="0"/>
              <a:t>-Provide the necessary resources such as textbooks, tutors, learning toys for children</a:t>
            </a:r>
          </a:p>
          <a:p>
            <a:pPr marL="0" indent="0">
              <a:buNone/>
            </a:pPr>
            <a:endParaRPr lang="en-US" u="sng" dirty="0"/>
          </a:p>
          <a:p>
            <a:pPr marL="0" indent="0">
              <a:buNone/>
            </a:pPr>
            <a:r>
              <a:rPr lang="en-US" u="sng" dirty="0" smtClean="0"/>
              <a:t>IQ and Relatives’ IQ’s:</a:t>
            </a:r>
          </a:p>
          <a:p>
            <a:r>
              <a:rPr lang="en-US" dirty="0" smtClean="0"/>
              <a:t>Psychologists have found that if a child’s parents have high </a:t>
            </a:r>
            <a:r>
              <a:rPr lang="en-US" dirty="0" err="1" smtClean="0"/>
              <a:t>Iqs</a:t>
            </a:r>
            <a:r>
              <a:rPr lang="en-US" dirty="0" smtClean="0"/>
              <a:t> than the child will most likely have high IQs. </a:t>
            </a:r>
          </a:p>
          <a:p>
            <a:r>
              <a:rPr lang="en-US" dirty="0" smtClean="0"/>
              <a:t>Children will most likely benefit from their parents knowledge, have the help provided when needed, and children will most likely be expected to do as their parents have done (attend university for instance) </a:t>
            </a:r>
          </a:p>
          <a:p>
            <a:pPr marL="0" indent="0">
              <a:buNone/>
            </a:pPr>
            <a:endParaRPr lang="en-US" dirty="0" smtClean="0"/>
          </a:p>
          <a:p>
            <a:pPr lvl="1"/>
            <a:endParaRPr lang="en-US" dirty="0"/>
          </a:p>
        </p:txBody>
      </p:sp>
      <p:pic>
        <p:nvPicPr>
          <p:cNvPr id="1026" name="Picture 2" descr="http://i.infopls.com/images/parent_help_kids_homework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132" y="223025"/>
            <a:ext cx="4156308" cy="282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11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CORRELATIONS</a:t>
            </a:r>
            <a:endParaRPr lang="en-US" dirty="0"/>
          </a:p>
        </p:txBody>
      </p:sp>
      <p:sp>
        <p:nvSpPr>
          <p:cNvPr id="3" name="Content Placeholder 2"/>
          <p:cNvSpPr>
            <a:spLocks noGrp="1"/>
          </p:cNvSpPr>
          <p:nvPr>
            <p:ph idx="1"/>
          </p:nvPr>
        </p:nvSpPr>
        <p:spPr/>
        <p:txBody>
          <a:bodyPr/>
          <a:lstStyle/>
          <a:p>
            <a:r>
              <a:rPr lang="en-US" dirty="0" smtClean="0"/>
              <a:t>What about the brain size or structure??</a:t>
            </a:r>
          </a:p>
          <a:p>
            <a:r>
              <a:rPr lang="en-US" dirty="0">
                <a:hlinkClick r:id="rId2"/>
              </a:rPr>
              <a:t>https://</a:t>
            </a:r>
            <a:r>
              <a:rPr lang="en-US" dirty="0" smtClean="0">
                <a:hlinkClick r:id="rId2"/>
              </a:rPr>
              <a:t>www.youtube.com/watch?v=GxPWAw9nemU</a:t>
            </a:r>
            <a:endParaRPr lang="en-US" dirty="0" smtClean="0"/>
          </a:p>
          <a:p>
            <a:endParaRPr lang="en-US" dirty="0"/>
          </a:p>
        </p:txBody>
      </p:sp>
    </p:spTree>
    <p:extLst>
      <p:ext uri="{BB962C8B-B14F-4D97-AF65-F5344CB8AC3E}">
        <p14:creationId xmlns:p14="http://schemas.microsoft.com/office/powerpoint/2010/main" val="337900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Personality???</a:t>
            </a:r>
            <a:endParaRPr lang="en-US" dirty="0"/>
          </a:p>
        </p:txBody>
      </p:sp>
      <p:sp>
        <p:nvSpPr>
          <p:cNvPr id="3" name="Content Placeholder 2"/>
          <p:cNvSpPr>
            <a:spLocks noGrp="1"/>
          </p:cNvSpPr>
          <p:nvPr>
            <p:ph idx="1"/>
          </p:nvPr>
        </p:nvSpPr>
        <p:spPr/>
        <p:txBody>
          <a:bodyPr/>
          <a:lstStyle/>
          <a:p>
            <a:r>
              <a:rPr lang="en-US" dirty="0" smtClean="0"/>
              <a:t>Is it the way we act?</a:t>
            </a:r>
          </a:p>
          <a:p>
            <a:r>
              <a:rPr lang="en-US" dirty="0" smtClean="0"/>
              <a:t>Is it who makes who we are?</a:t>
            </a:r>
          </a:p>
          <a:p>
            <a:r>
              <a:rPr lang="en-US" dirty="0" smtClean="0"/>
              <a:t>Can it be defined by the people we hang out with?</a:t>
            </a:r>
          </a:p>
          <a:p>
            <a:r>
              <a:rPr lang="en-US" dirty="0" smtClean="0"/>
              <a:t>Are we born with our personality?</a:t>
            </a:r>
          </a:p>
          <a:p>
            <a:r>
              <a:rPr lang="en-US" dirty="0" smtClean="0"/>
              <a:t>Can we change our personality over time?</a:t>
            </a:r>
          </a:p>
          <a:p>
            <a:endParaRPr lang="en-US" dirty="0"/>
          </a:p>
          <a:p>
            <a:pPr marL="0" indent="0">
              <a:buNone/>
            </a:pPr>
            <a:r>
              <a:rPr lang="en-US" dirty="0" smtClean="0"/>
              <a:t>Personality: the </a:t>
            </a:r>
            <a:r>
              <a:rPr lang="en-US" dirty="0"/>
              <a:t>combination of characteristics or qualities that form an individual's distinctive character</a:t>
            </a:r>
            <a:r>
              <a:rPr lang="en-US" dirty="0" smtClean="0"/>
              <a:t>.</a:t>
            </a:r>
          </a:p>
          <a:p>
            <a:pPr marL="0" indent="0">
              <a:buNone/>
            </a:pPr>
            <a:r>
              <a:rPr lang="en-US" dirty="0" smtClean="0">
                <a:hlinkClick r:id="rId2"/>
              </a:rPr>
              <a:t>https://www.youtube.com/watch?v=sUrV6oZ3zsk</a:t>
            </a:r>
            <a:endParaRPr lang="en-US" dirty="0"/>
          </a:p>
        </p:txBody>
      </p:sp>
      <p:sp>
        <p:nvSpPr>
          <p:cNvPr id="6" name="AutoShape 6" descr="data:image/png;base64,iVBORw0KGgoAAAANSUhEUgAAASUAAACsCAMAAAAKcUrhAAAAilBMVEX///8AAADp6en8/Px/f3/c3Ny9vb1oaGj29vb5+fnw8PDT09PBwcGLi4vz8/Pu7u7j4+OwsLDExMTQ0NC1tbVXV1etra2VlZXf3996enqlpaWZmZnR0dE4ODhiYmKMjIxJSUkjIyNRUVFAQEBzc3NGRkY+Pj4sLCw0NDQdHR0XFxcLCwsiIiITExPBNz8nAAAcu0lEQVR4nO1diXajOgy1AWP2faeBhJCQdPn/33uWzZaFTtqZzGumve+cNykJiy+SLMmyjdAPfvCDH/zgBz+4CYHKQDJPtU6gWqpqqNdghf/3I/82XOkmeKs1YJfHym61Wh3i4ws+xRHjFT2sLrHHmJ3ZxI2/cC/tlw/pTD92/wInJ4hs207xbVAiDh899ScH0RkM31u6D4NaLV97W9tXoaoI+fzT/I1k96TEfmsvWs7Qyve86VVEw4e0Z0NZRJ7zZ9THcy2M1Ts+mo5X292EFfEy6Y63uxvuyxLBD0nKBe7LUnBfff5ruC9L0Q9LNyD9YekG/LB0C1JM7nj1v4f7slSvf+3hPgLw4Z59da3c8eJzyPeVWdzc8+p1fs+rzyD/wXetaTROTg/Ru7bjr7H052CWB4ijopOD/4gs/SmEzRBuFvPDXXzPmyp/yy79GXjxLCr3Z1/Yxh3vKuGHYuksfTHRZNn3vK2EH0jjSD6nqNExHpOdeXpPd0nCfz3H91nI4cTQHjKdcTGZbCVN3jv3NyHhO178z2I3cpTw7q3ETP+GL5X0npbjYVgK14KhdW5a4kiG49cxOaaU9zRMj8JS0ovRekriVrg54rT/Q+naO95dwsEdr/7HIAmO6HxoagNHyv4P+6729UH6OM7S8STGcY9wbJAlu7lnsCtdpL3lqKK0vuMtPwPO0umTFly6nP4ve39Pltwzu1QWK373LzbqqsfnJCE+jjeYbGd910GOYM6S9DT6/y93vOdnoNIzFriDeRzGQzNM7zl+2Ews6elh4Ohw+OpdH+FWabSpGX63i5ORIyP98zzGIx0EkhE83i4S5rF9+op/BZl4m6Nb4I1m/BJmmu4qvCuPu7JMP8fUwJLMdI36+xeMYxYQafhqHkIKzU/d5I+DCJKs8YC6xFKAaZvKui7rmuZ7Fc2Vtf9x36dnKWKebVtCDBDC++nwJR0ybZlG3lX9b4UpSNpMR1YLLBVhcd4SJ2RU6Vd/vYiG6zPvVW2oo+DDTuwFnP+uHGpQtv75V38dvbp1znRoh5cClLCP7+DtSwSpXP6i48f68GYN/x9cWzGcQvDZmwnVecbiY76UdkUsfw+9JHVzedgt2FEimcM37O16YSabYviRfmjoaM3DawO/4ue3IZFMZ2aRwaOje7DZeUf8McOu4/CjSqq9e4J5KUmLLJmHBFwd3fI5S5LpIZIJeoJDcfWUqxhYMqdkezxFRxz7IdAsPPGQt18dQR3CB09ICty9kyu6MNwc11kKrdwDWZKFfqURAsPdp+vMarlbPIN26FkK8fBk1XmzuHfQ0b5neJ5/64UhnSmUdEXbQRBnb+0Xw+1mKKrbFp83uEqSc82/c1QVVUWCXcnlY4FyQogHSuJHGre7yq3+uorPWQKSTl5liEu8NYfrWVNUIKvtBqvxZMPqDlf0XAwopnQM12P0nvOnO6NuL/2kHz/Znx32r52RsndGnSKBkkvOkoqiKDCBp/4hze62pNQFSxCiDB1cyWUTVGYa64rxcy8O9tCi/sun/s9TdQ+ZbzG2IMCq8oSWUMx6iPL6T4RNqi4cnuiSJRkICM4TmERHvQCpoHkBrhYf5+S2PUuFYImHkHzMxtxu8I4ZgQD6t91wa0ZiJ2431X3yu+o839q2bS8IFI/tGlliZ1O77yHJZHzNAHse6V7n/Si+Pm7E3ZHu8vglSxrnuexNQMBH35m6FSoqgeMMaQiseHOb0jU9SyVnaYyzs172lSdHnZkBEHh+Qn7sW3M8iuTFapCAlD8wecMiPGVXjIdmMcaokvYf14MSMx3GPj7Fq3m9myvhy83l8Z4lWaZ5XvD+2eb/b/q+WuVsZQ5yo6omMqoHgQ/x2y00TX1cItQNSAoH+wBWRMVj0gJI4gFmnzrYr6e7DQJn8axLOGgN/Kwvo/DwSz7oUsRkVByGnAiWNnOO4jPbPELm973SNUX8SctNyuSkVBr2f65q5jD6RHjARZhtcAqPzMs6SrxUZn2NJWaHozfxDPUg+0IagCV+JRlIOsBLFmOHFXt3aCCAOeXiI/s5e0Kuj/CMcM2+F2SGzBrCeBUH/eO58Evk7EeOqHwqR/mkFA6ekX7KEiNGKvsTncAz8Jp9qPsDRSDKpOUESbmJ5gUGKv/hr9DsBEvsDWIhSaMRLcZm8wbxfMERlDl7Pn9aJiN7ffy5zUWog54I1KnP6OkwQjTIZdShniXu9iMdWBKzDphU5DPvQsHT206XWWLiN4+qUrBeEm8BWBLV609iriX2Tsowbko4ClkaqFn50pwjRxpZKrhJWPMgLnhp8UnpGQxwDB4AZwn6Iq9lLxjO2gtHoGXtB/vDu8RoN7DE+3Ykrw8FEZk1GfL+xOmjVIpnLHGzeW3cjbMUzJpbMJ2QDuOfIfuPyZPQZOukiwzxDcOdPUul0CFtoCuGO5ItHlkSh8UFn5icnPTVNftq8Im4QwUH8BuO+eWEiwQhaggscRMRbQeWuAgzZWCi6HXwWQNqFCJOAyHvhkvrazxe7gpLKBazf4jLgkecMfeLX4H3ljZzL9lbBz8YnU5vITex5I8sVfD2CtY4XMDdmCxwKnZcS0DYV/3Lgld6nIdR82fndikFjkA5JpbY1Xaa0w0s7c5YAowsgQPCVVMCEzlG18GSwvUssaAjz/MW+/CWhp8ZLpKBFhKJV4G4Yztj5rxc7Br6/FKJB//q5QmOaAkdHp79W4JKtcXwDrigzLqGdt7xgMiARQ5GcywYwLxCZN/LI65se3iA8daiDoDdxdhhmoJqriaz1t/nuhsYTSFLumFUROWoVewLSbFRZKOg6LpdIZH0NEr6GEt93og1T5aI6HJiTTQ7BXUpR+lhSlXOzQMzsFOsDLSAcYusgSW9PwztZ9cNHM7SMK5fTSePLDEDVbV4LezAFI1w4q+mt9KRpeDc52R315iHxLwI6mhI3ZW9RH2Spf7HzFUmg8vI781lHsKP16FHZq2p6CwSUfDM9YXPYE0ieSuuwdkAzQMfYD9cdGCJ38s/Z0kE/qLXndlaL8fXrcjk91KnpwZF4AbobYEqg0ml3AkhtC9CmU+x9DbGZ205NNsWfc3ouLD3X7bjGSaescQZ87mh74f2eWe57X+y75uNt5XQOAufsRTL/U0HzPptZvPerlb6jizFwhBEQ4enE+aBoBz5Ke8yLVH7d+K1foqlTf9wVU+J27cinxkfl/2oi4ewmMxZYnZ7Bb37ij3hcZTHqP93YmlILcy1yBxInUe+swF6uNHqaisGltzRPOqlAnQb7ICBSlIRcFwyTUKFzfu6EeEthRIXdkmw1Iwmc1SndmYUQKXawZTOWXIO4EjFojXwKxGbjh74uyzRiaUpsJsXSYRXQ92JJQNcCn6A/b8CH14WsqWKTs1EnoPO/K3gSlj4Dkuiw4ZYPy1nvq8tKAgETYMxMja4GZyfOUtMy14999CLnVRWvFlgoYvIr/FoaK6y9DaxhLqepNOk+VN5PQ3bsyQ1QAgUG6nsgVU6NE9bbwvwJ6TM8/OzlNK14HmJpTHvCnbiJI7qWSp7hRicSUbTDlpN9ROW1hDPjZEfaE7Xj3mM48acBzz40HOWjjOW+urA6wp2gZ4lUbhjYIcgk6g6HJAVeBLHqgpQ3chyhzTh4MncVBExjFri3jDB0534prMOjLdosHUGHiRjxpL5DAoHv+t9khJYGjOQPcTtwO6VSjVj6WX2GnT+xerGcTPBktnnAz03hojN9KywCSWTosLSU7cROaahMe3QplsmfjQjS6L5xchSz7FVTp0nSNNmMBROrxQTSzro4E7jxJLhjFc0KxqNu4klL4iGwz1LyomKad153nMZlMuuepFTmQyzisSFy94r7XtOOV7dUic+UBD0EfXAkltM/ttkQIN5gOBshDBJR3FOFveyhmc9U0iRIOONxpKBthNLYIV2nJi5S3EcL4/PA1uDLA4tSLzXGj0Vg9sMD7o3FrGrKHJl1PJSZz2G4747qJl524s4L5voWeItt/MLaQzm5tQ5ijZDU7eKaLB92T5ubUROVYxa9cdw2YvSsX8N4TlLJ2lE7XA9yZHkbf9M4+/VGPRJHA0CFKmMGKSC+LxaiM69pfis+QtorrCEzF+OZSDI+g0tnI38glUhZyyRmZpylohgCQJoWrC2D+mkE5bas7sbEPiezcjJioKkHnJ6Kziy5NnTGgzMi4w2pb4FlbQOqRwFFjKHPig4m/KzhGss9aEFcxwvHC6ZCLHPzI6bGJ+bV8gD8JNE2uuMJXPm9PCTasHSOi4deZ5lI/Fh6h3omP0UWEPEcjq00laeGGzQcRsZs+4qyyhe91eVsrrYqR5+ab2NcCBnEnq87n5dwLrC0oAreXPwxG1FGaOY/nDvBPY5jvqUpXbmPz9VI0tDkyp7UmIpCPrGgUDO3pGPtNW8CJ6fCMZa5CNbJ8MOu6iSG1GbK7gMQp4bI/Ac1JfF9Vqh9dPtrOux87Vmn/wZTtNhroY37ozEdu7x1WU5ZJkR8er5pJDTrioMxPP9YviZtaqbkjPSMzM0WzxVVSXRgT2gqUHnRRzkd8jb+KCzeZ32dwvE4zg+MgpkSFcsv3FzFfdpVbw5UrBfsP1Fn8Zf3145HK4vld/6lZdinWSSwt7ki1bpTb62S+i/QEgYB0gzgFfGGX6aFIrFbOzIZov0LFFggABJnHfNFUP1zCW7tQmnLBlRvuEkRIt1K44VMFgfLJP6MJgBe5kxGYOZ7Zdr0l/n48PqyIp9dJhjQ0YJ7xQwYwE8qRdC6B/G/IpGL6PW7ZPeLmZYgNVeGH/+m1idhgAF6w2Hz870yI7Uu4cuKBRYmWZKi4eViRIlKcoc5KgICTpxJLJfKf0MxjlLQeA6V3/5d9GdZgNcFgeONI31ft4G2u/qSIwEMOVC+VAnr7uexrXM9VQT5bInA6cBvyhUVJhLtQjXkH7RYtwwPp1YEtc+HcybRLjO1ApWuX82CJ0Kyd/qCCFHJGteITTLBzErg1JCz0I5pXanM0n6yEyx9RdlCan2TOM8dSpxmaOa+dE+jHD7xdPQOY/dbMgMkSOFXMYGoslHJOls7sCXhUz3lxS9VG8eVzdEkM5ttl4wAUym/h2SJyjbMDUrzqoznmLpxL38Bc59768K8EarYFy3MIgDy4RSG6iSbJUw4+6hBlVbTrceTgJJ802auMib+XZpnlNcrUh2W3QCuDHc+wqw7clSjU4CM0rhaNYjjBymSYetkJwwBC9UVgJQx1BHnh+xuKcW1dqFslj8fInHYelEP2pNF3ZHJElAkkIzwoVJ3hgvm7UszhC5I8fQZLOsKN1HpuQGyPE8+7Bnlunm1RsfhiUPr+d/XcZPIeLVzdB1aa9DJlgPkBym3VZRWx442khV7ANU+FkWMbznG5dq+LJ93DnwaR1F+hYliW9PlS+hbmOoU+FDSsjmdVam5JduRBUbCApUF3I1cW0XMLRimt7GujUZSh6IpZMmGRmDJx3GqiXmJkL6xFupe1tHKiidToJ6tRajHZok4X1TGEgyNCRnkqtFfkDa22iS7roE1h8EvijyFihFZi6y3/j7LlfVHjfeGwr2VlTzxAXzupFrN/x8OwmanaKi1tSgvqPLbhOSR1nnBJzK6/OwVeZK7euUihyCfgxpVARIgu6ssSWw65oqyoJQ9IorbBxSWyMGpJNVWy9vGqZ5FJZSfL0KjkEPdzTO99hUvERiHVpWR2nhZe4bpAMyWSoOeIO3EQ0zM00I9e1yG5qtV6YORSl6Wyp1neNRWCqXWQJYMl4j1YN0t+mlyRYKgLno8RR+LQV6yktekUlsakGuVQoJsZi5cW5Z3epB7BIv91xkqW2QwmITDIWUirXrLIreUojZAqaNrc0+aClKD/Y2kAIzQ1Ki4AqGL8VyKTdMH3iQFTwkvH6HJUZRy77smCOQ03WLigZJpDUUZrE37LjsWJ5iqTAuloVGYcu18hoG9pC/a3+dZ5JuHGv5nyHhfMl6I2Ap5DX5bojMgLkBFV2nAR9yTg3mVZLYVOwkxfU+xg1zLNEBh6wnFFFOhLzNLxNqDyJLHhQ8L9qGnGfje1FLClzlNgqV1ZbJVpWozbMrEesZIcouEGc4UBRPYbFzkpvqLq/Tcc7MMh6EJR3hd4ZQlRdTghEW5pwXcrlTgkNLKNIYbcUh6bbP8d6HEZXaQBUUVzPfG+UeMUsJqXmhOm68+0VA9yAsMc1Ql00DmG7IbsKcMClaFU6RgGXmGkooTnFRVqkiZSXr5iqVRXF6mtiK8qJSbOOamOHZQjMXeBiW3kM/aZIw5xEy4VZNeODBWLIofmZRCJEtHJUxQkdm5bfM/1S2HQ5bhN2yokhJi/X7vqWE/4FldO1hGBr0rnlCmuOYLMCtVDeUCuwh2cg3tfrMWNOlBJaXM/Wq8YtDuDLtN+aJIh3773ZiD7L+0rswttNgPegd9xMZS7Hf7MqhIrDWo1JHrR68EJikBsXyiaLtqMlraNP351k8iu/9HgjezkcSIHvArXFVID+hmJooNfxQI1KheMbRZa7myvGRacCQMXPNfVhpIHrX8vwbLJ0MiLjpBr+6LmdJ6whOa+RC8sRWpCrXVk1WQBG5420oTeNqF+soQXH99p5v+W+wdNZCXsyYAUu6144lGCrW7bgEBVRwQJoaG3UQC3OkZGXx9k7e8pFYWioUJReLiuhQmFetwdZ4OQ5FwJawH7r8U8B8r0K3SYlokKad6cHGQO/5lv8GS5feDsxb6w03M89CJdXwJSJPyCkPeEXMHe6KSk1lYiPD8eAqzaI78FAsLVSfkqtjRlD0KmuBKuOVtK4qlCqdBGymLximP7O/ywiKV6oEmZz+d4TpoVhaqFzzFhYFoFiGwZaEqZxjlQ7Xu2iosYu7QGqR08aEhTGFp4QV2i0u7/NQLC1UQdKFxY6ApYK0CbaQJiYfuQ0TrGAlI9980lopYAHdNnBooZcKIoWKm4XVeh6KpQXXb2khL8pHTxT3BaMgskUEA/KU9032oA/EeWUkSCWpGjLfcqHG4k+xJFl8d8FCVH3jeCz0nRCs+W+sgFfTBWrQw5I9x3KDX84HSRcmWqL9eywZtdGBRrpBjGlv/ldcsIwQqS2UYDRM0SKuhnRhsZrfYMl1XUkK102cV7li4cLkIBy655BzmIR/v94Ux67rjgn8H4B3bweYVV5Vse84fsz+DdW4ij3D7SF/liVNZt6ju8GFnHZ4BfVMkuRIZtDC3OAGh4WjuVrBKxEjWH7QW9Bd6RMLkkl8Czzm2x+TokiSAP3emmZ+4gOi5U0JaQrzV8UcPjMtBaYLLLMESwdYhxTikErIalRAv8ZMduInBw8pJYwTQAhDJCnQUNVdHcZ0rnZ/kmWNO3Qqm/7xu3an5BwKkuUFO/f7EDsQUhw/TzVLeRvy2QT+OJVqxDpwd4sssUhegTUgtoqHCFTmBqKn61TzCZY7sbG5PsRx0TbUzPkExOdr/WW4xc0T3zwzW8cAymlg/5gjBo2R0N8suCSa547KCgdgGMWHyQskU0g37CDKXMf4ZWG4n+JVrnkekitZMi1bK7hx0RlZlo+ckEi7wGs33b4w28MLr0JIaXRN5zwmeIVAwvF1t7YaJhCfAuq41YWsB8V2jmH6V8i1jXlNrHVqxijNfKSilq5JkNq4LUml7x1FrSOrTPxb5xN8TThXWXoPFCu5pBJkxqWp0Ke4VYhbRKBYmVqmENweJVRnKtPAnBahJFYs3X+19ag/BPAxPrZPBbNLklclIcaaRGqcKMhhHibYJXNr2E0WR5lelcxu5bqGnFfTgrVQkK5uf3XhL4w1xs+3rCg1gTJbY/pJtYO5zgUsD/wsWfwSHXR+0q4IUdkV5Xprcm/JdMFyZwr+RRb8K0N6Z9jyOoAlacW8a8kSM08TJKp7tL2JMintIIUS7pu+fMw3tLCvl36YPWIuIJsLi8UtAjwBNzLxvrHj0gFvQQ+Z/S4SKA2je8aYE7xucORBFyk7zitfuehtdeP6jP8IKN6lZhDQrc+8yqJjYtTaIisA9scuhGMjpldZYlEVqn7hXv4+oLiDjBRMjKyw/8JsT86Mk0K3+KBFEu8JYOVP5iiI6LMJAvNbiREHxRuw1dp+k5qdutVhEQESKxDqqKYnQhxNk/rQ4qVYw1TiLPhmRFGxOgGICzYrClNlK7wzZ/upeoR1nJD7bXzccKu0cYp7bov1BSFYMj2C/GcbJuZXpuxIqhsKlpwwxy9Mhl4UBSv+zl7xGehSe8/t+r4gOEthVJqoU/yc8E0TDM13Ks6SfMAvQyyNW6eAYnmMlJfHH+v+GBhLTwhDX4ZFwRtRpa4s5RqKmgucBPMJ7xx1sbjQ8T8L7lWuDVXOV2Jd/aP1Crk20L5DDaNRe75q+UhW7EfxXTcR/YoAljyYPVgVMOtXTojBk0eMpVRCCcXpbp9XIRWrRjKk1W79yKHup0D7kIZg6Zn7Rf1xBeyS3i+oHnVtOtsu8/C4wcknQVmnZnbHI26jZ8ZMGQaBWJQmfzWRuaM0j0t8wOV6J5yA6OX7WSWUDWtLH6mWo8A0w9Csj0qet9RC5HVbpMx92oDNViK+entzPN2843ugwkVRMCOE1PURdp9KEpH5DYvi0IpdclLaJHjv0kYsio2rr7B10N+FDoLB16GShnVKN6+vx4YQ0yEZrGqnaLil2Gf+pFiM++bFw/41hFC4PC3dN4y82Ex4mlYxcFvV8bCgIX75Zn73CHdD/SvT7BuPWWrIlsQJjCH0ePu/n/Z/g9YzAMOseAeVF0kMQ/TqUzu4k+NSQTft+/FPQsPFc3aEDUfAWrswwrnetRXj6YU7AM/Dssb4fA3R7wReU1ELgXmpgn5XBNA1ECUFS9Nymvfc2PiLg4r9Yyg30QZM1OWT7QqcFjXsIdFtem37hi7lhGHhJr7ufC0HEMfxfr8u6zGCY3+1Z0vjfiu4B5AQE0fgMpl9KKdhuuU6KJ0UuvwDk00+CbFLFCMEotvn/iCLTJg4MVVr6oGhIvnOCidYIswkjftN8HFiBpCuYVOuo/72bR1vBFLE/wliA3njJo0iawJyZPc0bX38+v895P+Ork8+qobYtIFDsMTcpL0yxCabb+xSwhjTlYMNX+qYvoj1jin95i4lOt9mgAMGwWGxf0tsAadwt3z/7bKUE4xr/jQsIr0HZ1LmjkAaf3PHm/ncVw6OS21v+J4t2g7T6lsr3NX1OXC/XbfVpgXs/PKK5d03drxhq9TL1hsY1gPB+zUyPdidVCYQzn1nlpBmX6zXpeA9pAW2AWOJ4h1KtaX9n74RUqzMKZD8IXaDKVIFLsSfu6XTvzpERXyWdKvV9YkPN8JsYvp6oJ4Xr1ar/bivb6haSv7MPyjHW3bY+XqQWuV0sxmlR/4p1dAtfIoX2Es4QRpumRvwrDxKeOInA9wkOd+leI6BvJhPejCNwi9uKXAm+clV2r2C5CavsJooW1R+4VmC6rxKP24GtE2Mr416VAyx6ZC4qo7sU8KnzziyhPObuicvUDftthkut31D7t5psFLhJ0++fUH0vw97yRpkbhCG4Vzl0pNakJM62sUdd05ANVgkPLExVik51IEDQ29MD9crpn6fevovAHJd3X7jik7KOzMW4NZWrLsyCZkj4P3mRf9nyK4RWo1daqljEK5sVdWYHwxIHZJlGTlsOXbNamK726ygULBuH5ul30eg2Ot3OgGuxr8toA8N9X12Bog9gW9ZsPJfxJlRKzHZzP5sWuZb8k9q0MRN+G0DODPA7yFuxJj3QyxCeXc81SmDjVRbqlNGiWOHep0W1bDXw0PPPb030iaOY7xqzO9XHvhRhN84zf2DH/zgBz/4wQ9+8IO/jf8AuHGrXQ2ZSw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cdn.playbuzz.com/cdn/e8ecfab0-d5c3-43e7-9238-761dff9f2e00/c1825b7c-7500-4dc6-8510-cf963d8994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312" y="631018"/>
            <a:ext cx="4926439" cy="302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a:t>
            </a:r>
            <a:endParaRPr lang="en-US" dirty="0"/>
          </a:p>
        </p:txBody>
      </p:sp>
      <p:sp>
        <p:nvSpPr>
          <p:cNvPr id="3" name="Content Placeholder 2"/>
          <p:cNvSpPr>
            <a:spLocks noGrp="1"/>
          </p:cNvSpPr>
          <p:nvPr>
            <p:ph idx="1"/>
          </p:nvPr>
        </p:nvSpPr>
        <p:spPr>
          <a:xfrm>
            <a:off x="685801" y="2142067"/>
            <a:ext cx="10131425" cy="4715933"/>
          </a:xfrm>
        </p:spPr>
        <p:txBody>
          <a:bodyPr>
            <a:normAutofit/>
          </a:bodyPr>
          <a:lstStyle/>
          <a:p>
            <a:pPr marL="0" indent="0">
              <a:buNone/>
            </a:pPr>
            <a:endParaRPr lang="en-US" dirty="0" smtClean="0">
              <a:hlinkClick r:id="rId2"/>
            </a:endParaRPr>
          </a:p>
          <a:p>
            <a:pPr marL="0" indent="0">
              <a:buNone/>
            </a:pPr>
            <a:endParaRPr lang="en-US" dirty="0" smtClean="0">
              <a:hlinkClick r:id="rId2"/>
            </a:endParaRPr>
          </a:p>
          <a:p>
            <a:pPr marL="0" indent="0">
              <a:buNone/>
            </a:pPr>
            <a:r>
              <a:rPr lang="en-US" dirty="0" smtClean="0">
                <a:hlinkClick r:id="rId2"/>
              </a:rPr>
              <a:t>1) Personality </a:t>
            </a:r>
            <a:r>
              <a:rPr lang="en-US" dirty="0">
                <a:hlinkClick r:id="rId2"/>
              </a:rPr>
              <a:t>is what people must develop to get along in the world.</a:t>
            </a:r>
            <a:endParaRPr lang="en-US" dirty="0"/>
          </a:p>
          <a:p>
            <a:pPr marL="0" indent="0">
              <a:buNone/>
            </a:pPr>
            <a:r>
              <a:rPr lang="en-US" dirty="0" smtClean="0">
                <a:hlinkClick r:id="rId2"/>
              </a:rPr>
              <a:t>2) Others </a:t>
            </a:r>
            <a:r>
              <a:rPr lang="en-US" dirty="0">
                <a:hlinkClick r:id="rId2"/>
              </a:rPr>
              <a:t>believe that a personality is a mathematical combination of various factors.</a:t>
            </a:r>
            <a:endParaRPr lang="en-US" dirty="0"/>
          </a:p>
          <a:p>
            <a:pPr marL="0" indent="0">
              <a:buNone/>
            </a:pPr>
            <a:r>
              <a:rPr lang="en-US" dirty="0" smtClean="0">
                <a:hlinkClick r:id="rId2"/>
              </a:rPr>
              <a:t>3) While </a:t>
            </a:r>
            <a:r>
              <a:rPr lang="en-US" dirty="0">
                <a:hlinkClick r:id="rId2"/>
              </a:rPr>
              <a:t>others believe that a personality is the self that someone chooses to show others.</a:t>
            </a:r>
            <a:endParaRPr lang="en-US" dirty="0"/>
          </a:p>
          <a:p>
            <a:pPr marL="0" indent="0">
              <a:buNone/>
            </a:pPr>
            <a:endParaRPr lang="en-US" dirty="0" smtClean="0">
              <a:hlinkClick r:id="rId2" tooltip="What is Personality?"/>
            </a:endParaRPr>
          </a:p>
          <a:p>
            <a:pPr marL="0" indent="0">
              <a:buNone/>
            </a:pPr>
            <a:r>
              <a:rPr lang="en-US" dirty="0" smtClean="0">
                <a:hlinkClick r:id="rId2" tooltip="What is Personality?"/>
              </a:rPr>
              <a:t>Personality</a:t>
            </a:r>
            <a:r>
              <a:rPr lang="en-US" dirty="0" smtClean="0"/>
              <a:t>, </a:t>
            </a:r>
            <a:r>
              <a:rPr lang="en-US" dirty="0"/>
              <a:t>in the field of organizational behavior, is the </a:t>
            </a:r>
            <a:r>
              <a:rPr lang="en-US" dirty="0" smtClean="0"/>
              <a:t>person’s </a:t>
            </a:r>
            <a:r>
              <a:rPr lang="en-US" dirty="0"/>
              <a:t>feelings, thinking, behaviors and responses to different situations and people</a:t>
            </a:r>
            <a:r>
              <a:rPr lang="en-US" dirty="0" smtClean="0"/>
              <a:t>.</a:t>
            </a:r>
          </a:p>
          <a:p>
            <a:pPr marL="0" indent="0">
              <a:buNone/>
            </a:pPr>
            <a:endParaRPr lang="en-US" dirty="0"/>
          </a:p>
          <a:p>
            <a:pPr marL="0" indent="0">
              <a:buNone/>
            </a:pPr>
            <a:r>
              <a:rPr lang="en-US" dirty="0" smtClean="0"/>
              <a:t>	-However, there is not one universally-accepted personality theory because it is impossible to prove 	that theory in a scientific manner.</a:t>
            </a:r>
            <a:endParaRPr lang="en-US" dirty="0"/>
          </a:p>
        </p:txBody>
      </p:sp>
      <p:pic>
        <p:nvPicPr>
          <p:cNvPr id="2050" name="Picture 2" descr="http://image.slidesharecdn.com/obppt-21-150701095014-lva1-app6891/95/personality-and-organizational-behaviour-3-638.jpg?cb=14357443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138" y="-1"/>
            <a:ext cx="6021658" cy="315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805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Determinants of Personality????</a:t>
            </a:r>
            <a:endParaRPr lang="en-US" dirty="0"/>
          </a:p>
        </p:txBody>
      </p:sp>
      <p:sp>
        <p:nvSpPr>
          <p:cNvPr id="3" name="Content Placeholder 2"/>
          <p:cNvSpPr>
            <a:spLocks noGrp="1"/>
          </p:cNvSpPr>
          <p:nvPr>
            <p:ph idx="1"/>
          </p:nvPr>
        </p:nvSpPr>
        <p:spPr>
          <a:xfrm>
            <a:off x="530226" y="1852135"/>
            <a:ext cx="10131425" cy="3649133"/>
          </a:xfrm>
        </p:spPr>
        <p:txBody>
          <a:bodyPr/>
          <a:lstStyle/>
          <a:p>
            <a:pPr marL="0" indent="0">
              <a:buNone/>
            </a:pPr>
            <a:endParaRPr lang="en-US" dirty="0" smtClean="0"/>
          </a:p>
          <a:p>
            <a:endParaRPr lang="en-US" dirty="0"/>
          </a:p>
        </p:txBody>
      </p:sp>
      <p:pic>
        <p:nvPicPr>
          <p:cNvPr id="1026" name="Picture 2" descr="http://www.swiftutors.com/behaviors/images/what-is-person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454" y="2244286"/>
            <a:ext cx="7014118" cy="334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91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personality</a:t>
            </a:r>
            <a:endParaRPr lang="en-US" dirty="0"/>
          </a:p>
        </p:txBody>
      </p:sp>
      <p:sp>
        <p:nvSpPr>
          <p:cNvPr id="3" name="Content Placeholder 2"/>
          <p:cNvSpPr>
            <a:spLocks noGrp="1"/>
          </p:cNvSpPr>
          <p:nvPr>
            <p:ph idx="1"/>
          </p:nvPr>
        </p:nvSpPr>
        <p:spPr/>
        <p:txBody>
          <a:bodyPr/>
          <a:lstStyle/>
          <a:p>
            <a:r>
              <a:rPr lang="en-US" dirty="0" smtClean="0"/>
              <a:t>Genetics</a:t>
            </a:r>
          </a:p>
          <a:p>
            <a:r>
              <a:rPr lang="en-US" dirty="0" smtClean="0"/>
              <a:t>Environment</a:t>
            </a:r>
          </a:p>
          <a:p>
            <a:r>
              <a:rPr lang="en-US" dirty="0" smtClean="0"/>
              <a:t>Learning</a:t>
            </a:r>
          </a:p>
          <a:p>
            <a:r>
              <a:rPr lang="en-US" dirty="0" smtClean="0"/>
              <a:t>Traits</a:t>
            </a:r>
          </a:p>
          <a:p>
            <a:r>
              <a:rPr lang="en-US" dirty="0" smtClean="0"/>
              <a:t>Existential-humanistic considerations</a:t>
            </a:r>
          </a:p>
          <a:p>
            <a:r>
              <a:rPr lang="en-US" dirty="0" smtClean="0"/>
              <a:t>Unconscious mechanisms</a:t>
            </a:r>
          </a:p>
          <a:p>
            <a:r>
              <a:rPr lang="en-US" dirty="0" smtClean="0"/>
              <a:t>Cognitive Factors</a:t>
            </a:r>
          </a:p>
          <a:p>
            <a:r>
              <a:rPr lang="en-US" dirty="0" smtClean="0"/>
              <a:t>Sociocultural factors</a:t>
            </a:r>
          </a:p>
          <a:p>
            <a:r>
              <a:rPr lang="en-US" dirty="0" smtClean="0"/>
              <a:t>Personality as a composite of factors</a:t>
            </a:r>
            <a:endParaRPr lang="en-US" dirty="0"/>
          </a:p>
        </p:txBody>
      </p:sp>
      <p:pic>
        <p:nvPicPr>
          <p:cNvPr id="2050" name="Picture 2" descr="http://9833-presscdn-0-87.pagely.netdna-cdn.com/wp-content/uploads/2015/04/28218465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2375209"/>
            <a:ext cx="5991380" cy="369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slideplayer.com/19/5716945/slides/slide_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625" y="557560"/>
            <a:ext cx="9311268" cy="60885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iqtestforfree.net/images/iq-test-gu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37" y="3601843"/>
            <a:ext cx="8720253" cy="293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06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some </a:t>
            </a:r>
            <a:r>
              <a:rPr lang="en-US" dirty="0" err="1" smtClean="0"/>
              <a:t>personailities</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https://www.youtube.com/watch?v=c8RxUN6pbhw</a:t>
            </a:r>
            <a:endParaRPr lang="en-US" dirty="0" smtClean="0"/>
          </a:p>
          <a:p>
            <a:endParaRPr lang="en-US" dirty="0"/>
          </a:p>
          <a:p>
            <a:r>
              <a:rPr lang="en-US" dirty="0" smtClean="0">
                <a:hlinkClick r:id="rId3"/>
              </a:rPr>
              <a:t>https://www.youtube.com/watch?v=VihlsPKMh4U</a:t>
            </a:r>
            <a:endParaRPr lang="en-US" dirty="0"/>
          </a:p>
          <a:p>
            <a:endParaRPr lang="en-US" dirty="0" smtClean="0"/>
          </a:p>
          <a:p>
            <a:r>
              <a:rPr lang="en-US" dirty="0" smtClean="0"/>
              <a:t>What about split personalities???</a:t>
            </a:r>
          </a:p>
          <a:p>
            <a:r>
              <a:rPr lang="en-US" dirty="0" smtClean="0">
                <a:hlinkClick r:id="rId4"/>
              </a:rPr>
              <a:t>https://www.youtube.com/watch?v=n2atzoaA2NI</a:t>
            </a:r>
            <a:endParaRPr lang="en-US" dirty="0" smtClean="0"/>
          </a:p>
          <a:p>
            <a:endParaRPr lang="en-US" dirty="0"/>
          </a:p>
          <a:p>
            <a:r>
              <a:rPr lang="en-US" dirty="0" smtClean="0"/>
              <a:t>What causes split personalities??</a:t>
            </a:r>
          </a:p>
          <a:p>
            <a:r>
              <a:rPr lang="en-US" dirty="0" smtClean="0">
                <a:hlinkClick r:id="rId5"/>
              </a:rPr>
              <a:t>https://www.youtube.com/watch?v=gfiB82OUXf0</a:t>
            </a:r>
            <a:endParaRPr lang="en-US" dirty="0"/>
          </a:p>
          <a:p>
            <a:endParaRPr lang="en-US" dirty="0"/>
          </a:p>
        </p:txBody>
      </p:sp>
    </p:spTree>
    <p:extLst>
      <p:ext uri="{BB962C8B-B14F-4D97-AF65-F5344CB8AC3E}">
        <p14:creationId xmlns:p14="http://schemas.microsoft.com/office/powerpoint/2010/main" val="8391524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3" name="Content Placeholder 2"/>
          <p:cNvSpPr>
            <a:spLocks noGrp="1"/>
          </p:cNvSpPr>
          <p:nvPr>
            <p:ph idx="1"/>
          </p:nvPr>
        </p:nvSpPr>
        <p:spPr/>
        <p:txBody>
          <a:bodyPr/>
          <a:lstStyle/>
          <a:p>
            <a:r>
              <a:rPr lang="en-US" dirty="0" smtClean="0"/>
              <a:t>Intro to Sigmund Freud </a:t>
            </a:r>
            <a:r>
              <a:rPr lang="en-US" dirty="0" smtClean="0">
                <a:sym typeface="Wingdings" panose="05000000000000000000" pitchFamily="2" charset="2"/>
              </a:rPr>
              <a:t></a:t>
            </a:r>
            <a:r>
              <a:rPr lang="en-US" dirty="0" smtClean="0">
                <a:sym typeface="Wingdings" panose="05000000000000000000" pitchFamily="2" charset="2"/>
                <a:hlinkClick r:id="rId2"/>
              </a:rPr>
              <a:t>https://prezi.com/</a:t>
            </a:r>
            <a:r>
              <a:rPr lang="en-US" dirty="0" err="1" smtClean="0">
                <a:sym typeface="Wingdings" panose="05000000000000000000" pitchFamily="2" charset="2"/>
                <a:hlinkClick r:id="rId2"/>
              </a:rPr>
              <a:t>palhmczcnchv</a:t>
            </a:r>
            <a:r>
              <a:rPr lang="en-US" dirty="0" smtClean="0">
                <a:sym typeface="Wingdings" panose="05000000000000000000" pitchFamily="2" charset="2"/>
                <a:hlinkClick r:id="rId2"/>
              </a:rPr>
              <a:t>/</a:t>
            </a:r>
            <a:r>
              <a:rPr lang="en-US" dirty="0" err="1" smtClean="0">
                <a:sym typeface="Wingdings" panose="05000000000000000000" pitchFamily="2" charset="2"/>
                <a:hlinkClick r:id="rId2"/>
              </a:rPr>
              <a:t>sigmund-freud</a:t>
            </a:r>
            <a:r>
              <a:rPr lang="en-US" dirty="0" smtClean="0">
                <a:sym typeface="Wingdings" panose="05000000000000000000" pitchFamily="2" charset="2"/>
                <a:hlinkClick r:id="rId2"/>
              </a:rPr>
              <a:t>/</a:t>
            </a:r>
            <a:endParaRPr lang="en-US" dirty="0" smtClean="0">
              <a:sym typeface="Wingdings" panose="05000000000000000000" pitchFamily="2" charset="2"/>
            </a:endParaRPr>
          </a:p>
          <a:p>
            <a:r>
              <a:rPr lang="en-US" dirty="0" smtClean="0">
                <a:hlinkClick r:id="rId3"/>
              </a:rPr>
              <a:t>https://prezi.com/baar68-zvlvq/sigmund-freud/</a:t>
            </a:r>
            <a:endParaRPr lang="en-US" dirty="0" smtClean="0"/>
          </a:p>
          <a:p>
            <a:endParaRPr lang="en-US" dirty="0"/>
          </a:p>
          <a:p>
            <a:r>
              <a:rPr lang="en-US" dirty="0" smtClean="0"/>
              <a:t>ID,EGO, &amp; SUPEREGO</a:t>
            </a:r>
          </a:p>
          <a:p>
            <a:r>
              <a:rPr lang="en-US" dirty="0" smtClean="0">
                <a:hlinkClick r:id="rId4"/>
              </a:rPr>
              <a:t>https://www.youtube.com/watch?v=NCXynjpFaKU</a:t>
            </a:r>
            <a:endParaRPr lang="en-US" dirty="0" smtClean="0"/>
          </a:p>
          <a:p>
            <a:endParaRPr lang="en-US" dirty="0"/>
          </a:p>
        </p:txBody>
      </p:sp>
    </p:spTree>
    <p:extLst>
      <p:ext uri="{BB962C8B-B14F-4D97-AF65-F5344CB8AC3E}">
        <p14:creationId xmlns:p14="http://schemas.microsoft.com/office/powerpoint/2010/main" val="3393036603"/>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3" name="Content Placeholder 2"/>
          <p:cNvSpPr>
            <a:spLocks noGrp="1"/>
          </p:cNvSpPr>
          <p:nvPr>
            <p:ph idx="1"/>
          </p:nvPr>
        </p:nvSpPr>
        <p:spPr/>
        <p:txBody>
          <a:bodyPr/>
          <a:lstStyle/>
          <a:p>
            <a:r>
              <a:rPr lang="en-US" i="1" u="sng" dirty="0" smtClean="0"/>
              <a:t>Psychosexual Stages: </a:t>
            </a:r>
            <a:r>
              <a:rPr lang="en-US" dirty="0" smtClean="0"/>
              <a:t>Believed that all children had to go through similar experiences before they reached adulthood. He classified these experiences as occurring in 5 unique stages.</a:t>
            </a:r>
          </a:p>
          <a:p>
            <a:pPr lvl="1"/>
            <a:r>
              <a:rPr lang="en-US" dirty="0" smtClean="0"/>
              <a:t>-Believed that any problem in adulthood could be traced back to something going wrong in one of these stages.</a:t>
            </a:r>
            <a:endParaRPr lang="en-US" dirty="0"/>
          </a:p>
          <a:p>
            <a:endParaRPr lang="en-US" dirty="0" smtClean="0"/>
          </a:p>
          <a:p>
            <a:r>
              <a:rPr lang="en-US" dirty="0" smtClean="0"/>
              <a:t>The Oral Stage</a:t>
            </a:r>
          </a:p>
          <a:p>
            <a:r>
              <a:rPr lang="en-US" dirty="0" smtClean="0"/>
              <a:t>The Anal Stage</a:t>
            </a:r>
          </a:p>
          <a:p>
            <a:r>
              <a:rPr lang="en-US" dirty="0" smtClean="0"/>
              <a:t>The Phallic Stage</a:t>
            </a:r>
          </a:p>
          <a:p>
            <a:r>
              <a:rPr lang="en-US" dirty="0" smtClean="0"/>
              <a:t>The latency Stage</a:t>
            </a:r>
          </a:p>
          <a:p>
            <a:r>
              <a:rPr lang="en-US" dirty="0" smtClean="0"/>
              <a:t>The Genital Stage</a:t>
            </a:r>
          </a:p>
        </p:txBody>
      </p:sp>
    </p:spTree>
    <p:extLst>
      <p:ext uri="{BB962C8B-B14F-4D97-AF65-F5344CB8AC3E}">
        <p14:creationId xmlns:p14="http://schemas.microsoft.com/office/powerpoint/2010/main" val="4009251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pptmypart-130110005142-phpapp02/95/ppt-my-part-3-638.jpg?cb=135777918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6634" y="609600"/>
            <a:ext cx="9456234" cy="576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4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of Freud’s work</a:t>
            </a:r>
            <a:endParaRPr lang="en-US" dirty="0"/>
          </a:p>
        </p:txBody>
      </p:sp>
      <p:sp>
        <p:nvSpPr>
          <p:cNvPr id="3" name="Content Placeholder 2"/>
          <p:cNvSpPr>
            <a:spLocks noGrp="1"/>
          </p:cNvSpPr>
          <p:nvPr>
            <p:ph idx="1"/>
          </p:nvPr>
        </p:nvSpPr>
        <p:spPr/>
        <p:txBody>
          <a:bodyPr/>
          <a:lstStyle/>
          <a:p>
            <a:r>
              <a:rPr lang="en-US" dirty="0" smtClean="0"/>
              <a:t>Focuses too much on childhood</a:t>
            </a:r>
          </a:p>
          <a:p>
            <a:r>
              <a:rPr lang="en-US" dirty="0" smtClean="0"/>
              <a:t>Lacks validity because they cannot be scientifically tested</a:t>
            </a:r>
          </a:p>
          <a:p>
            <a:r>
              <a:rPr lang="en-US" dirty="0" smtClean="0"/>
              <a:t>Sexist against women</a:t>
            </a:r>
            <a:endParaRPr lang="en-US" dirty="0"/>
          </a:p>
        </p:txBody>
      </p:sp>
    </p:spTree>
    <p:extLst>
      <p:ext uri="{BB962C8B-B14F-4D97-AF65-F5344CB8AC3E}">
        <p14:creationId xmlns:p14="http://schemas.microsoft.com/office/powerpoint/2010/main" val="310968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t>Carl Jung</a:t>
            </a:r>
            <a:endParaRPr lang="en-US" sz="6600" b="1" u="sng" dirty="0"/>
          </a:p>
        </p:txBody>
      </p:sp>
      <p:sp>
        <p:nvSpPr>
          <p:cNvPr id="3" name="Content Placeholder 2"/>
          <p:cNvSpPr>
            <a:spLocks noGrp="1"/>
          </p:cNvSpPr>
          <p:nvPr>
            <p:ph idx="1"/>
          </p:nvPr>
        </p:nvSpPr>
        <p:spPr>
          <a:xfrm>
            <a:off x="685800" y="2900350"/>
            <a:ext cx="10131425" cy="3649133"/>
          </a:xfrm>
        </p:spPr>
        <p:txBody>
          <a:bodyPr/>
          <a:lstStyle/>
          <a:p>
            <a:r>
              <a:rPr lang="en-US" dirty="0" smtClean="0"/>
              <a:t>Born in Switzerland in 1875, studied psychiatry.</a:t>
            </a:r>
          </a:p>
          <a:p>
            <a:r>
              <a:rPr lang="en-US" dirty="0" smtClean="0"/>
              <a:t>Was a friend of Freud until Jung expressed some doubts about Freud’s theories. </a:t>
            </a:r>
          </a:p>
          <a:p>
            <a:pPr marL="0" indent="0">
              <a:buNone/>
            </a:pPr>
            <a:r>
              <a:rPr lang="en-US" dirty="0"/>
              <a:t> </a:t>
            </a:r>
            <a:r>
              <a:rPr lang="en-US" dirty="0" smtClean="0"/>
              <a:t>The two men stopped communication and Jung entered into a dark period of his life full of depression and near madness.</a:t>
            </a:r>
          </a:p>
          <a:p>
            <a:r>
              <a:rPr lang="en-US" dirty="0" smtClean="0"/>
              <a:t>Emerging from his 4 year absence he came back with a new individual theory on personality</a:t>
            </a:r>
            <a:endParaRPr lang="en-US" dirty="0"/>
          </a:p>
        </p:txBody>
      </p:sp>
      <p:pic>
        <p:nvPicPr>
          <p:cNvPr id="4098" name="Picture 2" descr="http://a2.files.biography.com/image/upload/c_fit,cs_srgb,dpr_1.0,h_1200,q_80,w_1200/MTE5NTU2MzE2MjY4NjkzMD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128" y="243572"/>
            <a:ext cx="3556696" cy="364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74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Carl Jung</a:t>
            </a:r>
            <a:endParaRPr lang="en-US" b="1" u="sng" dirty="0"/>
          </a:p>
        </p:txBody>
      </p:sp>
      <p:sp>
        <p:nvSpPr>
          <p:cNvPr id="3" name="Content Placeholder 2"/>
          <p:cNvSpPr>
            <a:spLocks noGrp="1"/>
          </p:cNvSpPr>
          <p:nvPr>
            <p:ph idx="1"/>
          </p:nvPr>
        </p:nvSpPr>
        <p:spPr>
          <a:xfrm>
            <a:off x="685801" y="1739591"/>
            <a:ext cx="10131425" cy="5029200"/>
          </a:xfrm>
        </p:spPr>
        <p:txBody>
          <a:bodyPr>
            <a:normAutofit lnSpcReduction="10000"/>
          </a:bodyPr>
          <a:lstStyle/>
          <a:p>
            <a:r>
              <a:rPr lang="en-US" dirty="0" smtClean="0"/>
              <a:t>Jung, like Freud, believed that 3 components made up personality: the ego, the personal unconscious, and the collective unconscious.</a:t>
            </a:r>
          </a:p>
          <a:p>
            <a:endParaRPr lang="en-US" dirty="0"/>
          </a:p>
          <a:p>
            <a:pPr marL="0" indent="0">
              <a:buNone/>
            </a:pPr>
            <a:r>
              <a:rPr lang="en-US" b="1" u="sng" dirty="0" smtClean="0">
                <a:solidFill>
                  <a:schemeClr val="accent2">
                    <a:lumMod val="75000"/>
                  </a:schemeClr>
                </a:solidFill>
              </a:rPr>
              <a:t>Ego: </a:t>
            </a:r>
            <a:r>
              <a:rPr lang="en-US" dirty="0" smtClean="0"/>
              <a:t>represents everything about human beings having conscious thoughts.</a:t>
            </a:r>
          </a:p>
          <a:p>
            <a:pPr lvl="1"/>
            <a:r>
              <a:rPr lang="en-US" dirty="0" smtClean="0"/>
              <a:t>Include thinking, remembering, and perceiving</a:t>
            </a:r>
          </a:p>
          <a:p>
            <a:endParaRPr lang="en-US" dirty="0"/>
          </a:p>
          <a:p>
            <a:pPr marL="0" indent="0">
              <a:buNone/>
            </a:pPr>
            <a:r>
              <a:rPr lang="en-US" b="1" u="sng" dirty="0" smtClean="0">
                <a:solidFill>
                  <a:schemeClr val="accent2">
                    <a:lumMod val="75000"/>
                  </a:schemeClr>
                </a:solidFill>
              </a:rPr>
              <a:t>Personal unconscious: </a:t>
            </a:r>
            <a:r>
              <a:rPr lang="en-US" dirty="0" smtClean="0"/>
              <a:t>Represents all that people were once conscious of in their past but have now forgotten</a:t>
            </a:r>
          </a:p>
          <a:p>
            <a:pPr lvl="1"/>
            <a:r>
              <a:rPr lang="en-US" dirty="0" smtClean="0"/>
              <a:t>Includes disturbing thoughts that cannot be dealt with when they first occur</a:t>
            </a:r>
          </a:p>
          <a:p>
            <a:pPr lvl="1"/>
            <a:r>
              <a:rPr lang="en-US" dirty="0" smtClean="0"/>
              <a:t>EX. These may be emotions felt when a parent unjustly punished, criticized, or abused a child</a:t>
            </a:r>
          </a:p>
          <a:p>
            <a:pPr marL="0" indent="0">
              <a:buNone/>
            </a:pPr>
            <a:endParaRPr lang="en-US" dirty="0"/>
          </a:p>
          <a:p>
            <a:pPr marL="0" indent="0">
              <a:buNone/>
            </a:pPr>
            <a:r>
              <a:rPr lang="en-US" b="1" u="sng" dirty="0" smtClean="0">
                <a:solidFill>
                  <a:schemeClr val="accent2">
                    <a:lumMod val="75000"/>
                  </a:schemeClr>
                </a:solidFill>
              </a:rPr>
              <a:t>Collective unconscious: </a:t>
            </a:r>
            <a:r>
              <a:rPr lang="en-US" dirty="0" smtClean="0"/>
              <a:t>Represents the past thoughts and experiences of everyone’s previous ancestors, also called evolutionary 					experiences. These experiences are unconscious, but they may resurface during times of stress or danger.</a:t>
            </a:r>
          </a:p>
          <a:p>
            <a:pPr marL="0" indent="0">
              <a:buNone/>
            </a:pPr>
            <a:r>
              <a:rPr lang="en-US" dirty="0"/>
              <a:t>	</a:t>
            </a:r>
            <a:r>
              <a:rPr lang="en-US" dirty="0" err="1" smtClean="0"/>
              <a:t>Ex.Inborn</a:t>
            </a:r>
            <a:r>
              <a:rPr lang="en-US" dirty="0" smtClean="0"/>
              <a:t> fears of encountering strangers, large animals, or dangerous weather</a:t>
            </a:r>
            <a:endParaRPr lang="en-US" dirty="0"/>
          </a:p>
        </p:txBody>
      </p:sp>
    </p:spTree>
    <p:extLst>
      <p:ext uri="{BB962C8B-B14F-4D97-AF65-F5344CB8AC3E}">
        <p14:creationId xmlns:p14="http://schemas.microsoft.com/office/powerpoint/2010/main" val="46724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Carl Jung</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Popularized the terms Introverted and Extroverted</a:t>
            </a:r>
          </a:p>
          <a:p>
            <a:endParaRPr lang="en-US" dirty="0" smtClean="0"/>
          </a:p>
          <a:p>
            <a:r>
              <a:rPr lang="en-US" b="1" u="sng" dirty="0">
                <a:solidFill>
                  <a:schemeClr val="accent2">
                    <a:lumMod val="75000"/>
                  </a:schemeClr>
                </a:solidFill>
              </a:rPr>
              <a:t>E</a:t>
            </a:r>
            <a:r>
              <a:rPr lang="en-US" b="1" u="sng" dirty="0" smtClean="0">
                <a:solidFill>
                  <a:schemeClr val="accent2">
                    <a:lumMod val="75000"/>
                  </a:schemeClr>
                </a:solidFill>
              </a:rPr>
              <a:t>xtraversion</a:t>
            </a:r>
            <a:r>
              <a:rPr lang="en-US" dirty="0" smtClean="0"/>
              <a:t> </a:t>
            </a:r>
            <a:r>
              <a:rPr lang="en-US" dirty="0"/>
              <a:t>is "the act, state, or habit of being predominantly concerned with obtaining gratification from what is outside the self</a:t>
            </a:r>
            <a:r>
              <a:rPr lang="en-US" dirty="0" smtClean="0"/>
              <a:t>".</a:t>
            </a:r>
            <a:r>
              <a:rPr lang="en-US" baseline="30000" dirty="0"/>
              <a:t> </a:t>
            </a:r>
            <a:r>
              <a:rPr lang="en-US" dirty="0" smtClean="0"/>
              <a:t>Extraverts </a:t>
            </a:r>
            <a:r>
              <a:rPr lang="en-US" dirty="0"/>
              <a:t>tend to enjoy human interactions and to be </a:t>
            </a:r>
            <a:r>
              <a:rPr lang="en-US" dirty="0">
                <a:hlinkClick r:id="rId2" tooltip="Enthusiastic"/>
              </a:rPr>
              <a:t>enthusiastic</a:t>
            </a:r>
            <a:r>
              <a:rPr lang="en-US" dirty="0"/>
              <a:t>, </a:t>
            </a:r>
            <a:r>
              <a:rPr lang="en-US" dirty="0">
                <a:hlinkClick r:id="rId3" tooltip="Talkative"/>
              </a:rPr>
              <a:t>talkative</a:t>
            </a:r>
            <a:r>
              <a:rPr lang="en-US" dirty="0"/>
              <a:t>, </a:t>
            </a:r>
            <a:r>
              <a:rPr lang="en-US" dirty="0">
                <a:hlinkClick r:id="rId4" tooltip="Assertive"/>
              </a:rPr>
              <a:t>assertive</a:t>
            </a:r>
            <a:r>
              <a:rPr lang="en-US" dirty="0"/>
              <a:t>, and </a:t>
            </a:r>
            <a:r>
              <a:rPr lang="en-US" dirty="0">
                <a:hlinkClick r:id="rId5" tooltip="wiktionary:gregarious"/>
              </a:rPr>
              <a:t>gregarious</a:t>
            </a:r>
            <a:r>
              <a:rPr lang="en-US" dirty="0"/>
              <a:t>. Extraverts are energized and thrive off of being around other people. </a:t>
            </a:r>
            <a:endParaRPr lang="en-US" dirty="0" smtClean="0"/>
          </a:p>
          <a:p>
            <a:pPr marL="0" indent="0">
              <a:buNone/>
            </a:pPr>
            <a:endParaRPr lang="en-US" dirty="0" smtClean="0"/>
          </a:p>
          <a:p>
            <a:r>
              <a:rPr lang="en-US" b="1" u="sng" dirty="0">
                <a:solidFill>
                  <a:schemeClr val="accent2">
                    <a:lumMod val="75000"/>
                  </a:schemeClr>
                </a:solidFill>
              </a:rPr>
              <a:t>Introversion</a:t>
            </a:r>
            <a:r>
              <a:rPr lang="en-US" dirty="0"/>
              <a:t> is "the state of or tendency toward being wholly or predominantly concerned with and interested in one's own mental life</a:t>
            </a:r>
            <a:r>
              <a:rPr lang="en-US" dirty="0" smtClean="0"/>
              <a:t>".</a:t>
            </a:r>
            <a:r>
              <a:rPr lang="en-US" dirty="0"/>
              <a:t> Introverts are typically perceived as more reserved or </a:t>
            </a:r>
            <a:r>
              <a:rPr lang="en-US" dirty="0" smtClean="0"/>
              <a:t>reflective</a:t>
            </a:r>
          </a:p>
          <a:p>
            <a:endParaRPr lang="en-US" dirty="0"/>
          </a:p>
          <a:p>
            <a:r>
              <a:rPr lang="en-US" dirty="0" smtClean="0">
                <a:hlinkClick r:id="rId6"/>
              </a:rPr>
              <a:t>https://www.youtube.com/watch?v=LxZ1fPr9FJg</a:t>
            </a:r>
            <a:endParaRPr lang="en-US" dirty="0"/>
          </a:p>
        </p:txBody>
      </p:sp>
    </p:spTree>
    <p:extLst>
      <p:ext uri="{BB962C8B-B14F-4D97-AF65-F5344CB8AC3E}">
        <p14:creationId xmlns:p14="http://schemas.microsoft.com/office/powerpoint/2010/main" val="151115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Jungian Techniques</a:t>
            </a:r>
            <a:endParaRPr lang="en-US" dirty="0"/>
          </a:p>
        </p:txBody>
      </p:sp>
      <p:sp>
        <p:nvSpPr>
          <p:cNvPr id="3" name="Content Placeholder 2"/>
          <p:cNvSpPr>
            <a:spLocks noGrp="1"/>
          </p:cNvSpPr>
          <p:nvPr>
            <p:ph idx="1"/>
          </p:nvPr>
        </p:nvSpPr>
        <p:spPr>
          <a:xfrm>
            <a:off x="563138" y="2136491"/>
            <a:ext cx="10131425" cy="3649133"/>
          </a:xfrm>
        </p:spPr>
        <p:txBody>
          <a:bodyPr>
            <a:normAutofit fontScale="92500" lnSpcReduction="20000"/>
          </a:bodyPr>
          <a:lstStyle/>
          <a:p>
            <a:r>
              <a:rPr lang="en-US" dirty="0" smtClean="0"/>
              <a:t>Word Association Test</a:t>
            </a:r>
          </a:p>
          <a:p>
            <a:endParaRPr lang="en-US" dirty="0"/>
          </a:p>
          <a:p>
            <a:r>
              <a:rPr lang="en-US" dirty="0" smtClean="0"/>
              <a:t>Let’s Try it!!</a:t>
            </a:r>
          </a:p>
          <a:p>
            <a:r>
              <a:rPr lang="en-US" dirty="0" smtClean="0"/>
              <a:t>Pull out a piece of paper and write down the first thought that comes to mind when I give you a word</a:t>
            </a:r>
          </a:p>
          <a:p>
            <a:r>
              <a:rPr lang="en-US" dirty="0" smtClean="0">
                <a:hlinkClick r:id="rId2"/>
              </a:rPr>
              <a:t>https://www.youtube.com/watch?v=O4SH5uaGN3Y</a:t>
            </a:r>
            <a:endParaRPr lang="en-US" dirty="0" smtClean="0"/>
          </a:p>
          <a:p>
            <a:endParaRPr lang="en-US" dirty="0" smtClean="0"/>
          </a:p>
          <a:p>
            <a:pPr lvl="1"/>
            <a:r>
              <a:rPr lang="en-US" dirty="0" smtClean="0"/>
              <a:t>-Was used to give the therapist a clue into thoughts held in a personal’s unconscious</a:t>
            </a:r>
          </a:p>
          <a:p>
            <a:pPr lvl="1"/>
            <a:r>
              <a:rPr lang="en-US" dirty="0" smtClean="0"/>
              <a:t>Jung presented a client with certain stimulus words that were developed to (trigger potential memories) in the personal unconscious.</a:t>
            </a:r>
          </a:p>
          <a:p>
            <a:pPr lvl="1"/>
            <a:r>
              <a:rPr lang="en-US" dirty="0" smtClean="0"/>
              <a:t>A client’s unusual response to the word (could include stammering, repeating or failing to respond) signaled to the therapist that he or she was very close to discovering a disturbing unconscious thought.</a:t>
            </a:r>
          </a:p>
          <a:p>
            <a:pPr lvl="1"/>
            <a:r>
              <a:rPr lang="en-US" dirty="0" smtClean="0">
                <a:hlinkClick r:id="rId3"/>
              </a:rPr>
              <a:t>https://www.youtube.com/watch?v=hDplLi_N9B0</a:t>
            </a:r>
            <a:endParaRPr lang="en-US" dirty="0"/>
          </a:p>
        </p:txBody>
      </p:sp>
    </p:spTree>
    <p:extLst>
      <p:ext uri="{BB962C8B-B14F-4D97-AF65-F5344CB8AC3E}">
        <p14:creationId xmlns:p14="http://schemas.microsoft.com/office/powerpoint/2010/main" val="19395162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Erik Erikson</a:t>
            </a:r>
            <a:endParaRPr lang="en-US" b="1" u="sng" dirty="0"/>
          </a:p>
        </p:txBody>
      </p:sp>
      <p:sp>
        <p:nvSpPr>
          <p:cNvPr id="3" name="Content Placeholder 2"/>
          <p:cNvSpPr>
            <a:spLocks noGrp="1"/>
          </p:cNvSpPr>
          <p:nvPr>
            <p:ph idx="1"/>
          </p:nvPr>
        </p:nvSpPr>
        <p:spPr>
          <a:xfrm>
            <a:off x="255394" y="2978409"/>
            <a:ext cx="10131425" cy="3649133"/>
          </a:xfrm>
        </p:spPr>
        <p:txBody>
          <a:bodyPr/>
          <a:lstStyle/>
          <a:p>
            <a:r>
              <a:rPr lang="en-US" dirty="0" smtClean="0"/>
              <a:t>Born in Germany in 1902. </a:t>
            </a:r>
          </a:p>
          <a:p>
            <a:r>
              <a:rPr lang="en-US" dirty="0"/>
              <a:t>His ideas were greatly influenced by Freud, going along with Freud’s (1923) theory regarding the structure and topography of personality.</a:t>
            </a:r>
          </a:p>
          <a:p>
            <a:r>
              <a:rPr lang="en-US" dirty="0"/>
              <a:t>However, whereas </a:t>
            </a:r>
            <a:r>
              <a:rPr lang="en-US" dirty="0">
                <a:hlinkClick r:id="rId2"/>
              </a:rPr>
              <a:t>Freud</a:t>
            </a:r>
            <a:r>
              <a:rPr lang="en-US" dirty="0"/>
              <a:t> was an id psychologist, Erikson was an ego psychologist. He emphasized the role of culture and society and the conflicts that can take place within the ego itself, whereas Freud emphasized the conflict between the </a:t>
            </a:r>
            <a:r>
              <a:rPr lang="en-US" dirty="0">
                <a:hlinkClick r:id="rId3"/>
              </a:rPr>
              <a:t>id and the superego</a:t>
            </a:r>
            <a:r>
              <a:rPr lang="en-US" dirty="0" smtClean="0"/>
              <a:t>.</a:t>
            </a:r>
          </a:p>
          <a:p>
            <a:endParaRPr lang="en-US" b="1" dirty="0"/>
          </a:p>
          <a:p>
            <a:r>
              <a:rPr lang="en-US" b="1" dirty="0" smtClean="0"/>
              <a:t>Experiment Time!!!!</a:t>
            </a:r>
          </a:p>
          <a:p>
            <a:endParaRPr lang="en-US" dirty="0"/>
          </a:p>
          <a:p>
            <a:r>
              <a:rPr lang="en-US" dirty="0" smtClean="0">
                <a:hlinkClick r:id="rId4"/>
              </a:rPr>
              <a:t>https://www.youtube.com/watch?v=kO1kgl0p-Hw</a:t>
            </a:r>
            <a:endParaRPr lang="en-US" dirty="0"/>
          </a:p>
        </p:txBody>
      </p:sp>
      <p:pic>
        <p:nvPicPr>
          <p:cNvPr id="1026" name="Picture 2" descr="http://media-2.web.britannica.com/eb-media/63/126863-004-E92462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0707" y="289932"/>
            <a:ext cx="2754893" cy="334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1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8" y="397727"/>
            <a:ext cx="10131425" cy="1456267"/>
          </a:xfrm>
        </p:spPr>
        <p:txBody>
          <a:bodyPr/>
          <a:lstStyle/>
          <a:p>
            <a:r>
              <a:rPr lang="en-US" dirty="0" smtClean="0"/>
              <a:t>Issues With IQ TESTS?</a:t>
            </a:r>
            <a:endParaRPr lang="en-US" dirty="0"/>
          </a:p>
        </p:txBody>
      </p:sp>
      <p:sp>
        <p:nvSpPr>
          <p:cNvPr id="3" name="Content Placeholder 2"/>
          <p:cNvSpPr>
            <a:spLocks noGrp="1"/>
          </p:cNvSpPr>
          <p:nvPr>
            <p:ph idx="1"/>
          </p:nvPr>
        </p:nvSpPr>
        <p:spPr>
          <a:xfrm>
            <a:off x="228601" y="1702421"/>
            <a:ext cx="10131425" cy="4267200"/>
          </a:xfrm>
        </p:spPr>
        <p:txBody>
          <a:bodyPr>
            <a:normAutofit/>
          </a:bodyPr>
          <a:lstStyle/>
          <a:p>
            <a:r>
              <a:rPr lang="en-US" sz="2400" dirty="0" smtClean="0"/>
              <a:t>Most psychologists now agree that IQ scores only measure one area of intelligence: a person’s ability to take a test.</a:t>
            </a:r>
          </a:p>
          <a:p>
            <a:endParaRPr lang="en-US" sz="2400" dirty="0"/>
          </a:p>
          <a:p>
            <a:pPr marL="0" indent="0">
              <a:buNone/>
            </a:pPr>
            <a:r>
              <a:rPr lang="en-US" sz="2400" u="sng" dirty="0" smtClean="0"/>
              <a:t>What influence does society have on IQ??</a:t>
            </a:r>
          </a:p>
          <a:p>
            <a:pPr marL="0" indent="0">
              <a:buNone/>
            </a:pPr>
            <a:r>
              <a:rPr lang="en-US" sz="2400" dirty="0" smtClean="0"/>
              <a:t>-upbringing (culture)</a:t>
            </a:r>
          </a:p>
          <a:p>
            <a:pPr marL="0" indent="0">
              <a:buNone/>
            </a:pPr>
            <a:r>
              <a:rPr lang="en-US" sz="2400" dirty="0" smtClean="0"/>
              <a:t>-school</a:t>
            </a:r>
          </a:p>
          <a:p>
            <a:pPr marL="0" indent="0">
              <a:buNone/>
            </a:pPr>
            <a:r>
              <a:rPr lang="en-US" sz="2400" dirty="0" smtClean="0"/>
              <a:t>-Positive or negative feedback </a:t>
            </a:r>
            <a:r>
              <a:rPr lang="en-US" sz="2400" dirty="0" smtClean="0">
                <a:sym typeface="Wingdings" panose="05000000000000000000" pitchFamily="2" charset="2"/>
              </a:rPr>
              <a:t> Self-fulfilling prophecy</a:t>
            </a:r>
          </a:p>
          <a:p>
            <a:pPr marL="0" indent="0">
              <a:buNone/>
            </a:pPr>
            <a:r>
              <a:rPr lang="en-US" sz="2400" dirty="0" smtClean="0">
                <a:sym typeface="Wingdings" panose="05000000000000000000" pitchFamily="2" charset="2"/>
              </a:rPr>
              <a:t>-Cultural Bias</a:t>
            </a:r>
            <a:endParaRPr lang="en-US" sz="2400" dirty="0"/>
          </a:p>
        </p:txBody>
      </p:sp>
      <p:pic>
        <p:nvPicPr>
          <p:cNvPr id="2050" name="Picture 2" descr="http://career.iresearchnet.com/wp-content/uploads/2014/06/Stanford-Binet-Intelligence-Scale-300x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053" y="3003975"/>
            <a:ext cx="2857500" cy="34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9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arn.ppdictionary.com/eriks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566" y="602166"/>
            <a:ext cx="8753707" cy="591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36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ERIKSON</a:t>
            </a:r>
            <a:endParaRPr lang="en-US" dirty="0"/>
          </a:p>
        </p:txBody>
      </p:sp>
      <p:sp>
        <p:nvSpPr>
          <p:cNvPr id="3" name="Content Placeholder 2"/>
          <p:cNvSpPr>
            <a:spLocks noGrp="1"/>
          </p:cNvSpPr>
          <p:nvPr>
            <p:ph idx="1"/>
          </p:nvPr>
        </p:nvSpPr>
        <p:spPr/>
        <p:txBody>
          <a:bodyPr>
            <a:normAutofit/>
          </a:bodyPr>
          <a:lstStyle/>
          <a:p>
            <a:r>
              <a:rPr lang="en-US" dirty="0" smtClean="0"/>
              <a:t>The first five stages of Erikson’s eight stages of personality developments roughly correspond to Freud’s stages of psychosexual development.</a:t>
            </a:r>
          </a:p>
          <a:p>
            <a:endParaRPr lang="en-US" dirty="0"/>
          </a:p>
          <a:p>
            <a:r>
              <a:rPr lang="en-US" dirty="0" smtClean="0"/>
              <a:t>However, Erikson focused less on sexuality and more on social demands put on individuals. </a:t>
            </a:r>
          </a:p>
          <a:p>
            <a:endParaRPr lang="en-US" dirty="0"/>
          </a:p>
          <a:p>
            <a:r>
              <a:rPr lang="en-US" b="1" i="1" u="sng" dirty="0" smtClean="0"/>
              <a:t>Criticisms:</a:t>
            </a:r>
          </a:p>
          <a:p>
            <a:pPr>
              <a:spcAft>
                <a:spcPts val="0"/>
              </a:spcAft>
            </a:pPr>
            <a:r>
              <a:rPr lang="en-US" dirty="0" smtClean="0"/>
              <a:t>Critics believed that Erikson’s theory was overly optimistic about how humans want to live.</a:t>
            </a:r>
          </a:p>
          <a:p>
            <a:pPr>
              <a:spcAft>
                <a:spcPts val="0"/>
              </a:spcAft>
            </a:pPr>
            <a:r>
              <a:rPr lang="en-US" dirty="0" smtClean="0"/>
              <a:t>Other critics believed that Erikson’s theory was simply his way of preaching to others how they should live.</a:t>
            </a:r>
          </a:p>
          <a:p>
            <a:pPr>
              <a:spcAft>
                <a:spcPts val="0"/>
              </a:spcAft>
            </a:pPr>
            <a:r>
              <a:rPr lang="en-US" dirty="0" smtClean="0"/>
              <a:t>His theory was unscientific because it resisted true scientific testing.</a:t>
            </a:r>
            <a:endParaRPr lang="en-US" dirty="0"/>
          </a:p>
        </p:txBody>
      </p:sp>
    </p:spTree>
    <p:extLst>
      <p:ext uri="{BB962C8B-B14F-4D97-AF65-F5344CB8AC3E}">
        <p14:creationId xmlns:p14="http://schemas.microsoft.com/office/powerpoint/2010/main" val="3231189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Raymond Cattell</a:t>
            </a:r>
            <a:endParaRPr lang="en-US" b="1" u="sng" dirty="0"/>
          </a:p>
        </p:txBody>
      </p:sp>
      <p:sp>
        <p:nvSpPr>
          <p:cNvPr id="3" name="Content Placeholder 2"/>
          <p:cNvSpPr>
            <a:spLocks noGrp="1"/>
          </p:cNvSpPr>
          <p:nvPr>
            <p:ph idx="1"/>
          </p:nvPr>
        </p:nvSpPr>
        <p:spPr>
          <a:xfrm>
            <a:off x="685801" y="2142067"/>
            <a:ext cx="10131425" cy="4381396"/>
          </a:xfrm>
        </p:spPr>
        <p:txBody>
          <a:bodyPr>
            <a:normAutofit lnSpcReduction="10000"/>
          </a:bodyPr>
          <a:lstStyle/>
          <a:p>
            <a:r>
              <a:rPr lang="en-US" sz="2400" b="1" dirty="0"/>
              <a:t>Raymond Bernard Cattell</a:t>
            </a:r>
            <a:r>
              <a:rPr lang="en-US" sz="2400" dirty="0"/>
              <a:t> </a:t>
            </a:r>
            <a:r>
              <a:rPr lang="en-US" sz="2400" dirty="0" smtClean="0"/>
              <a:t>was </a:t>
            </a:r>
            <a:r>
              <a:rPr lang="en-US" sz="2400" dirty="0"/>
              <a:t>a British and American </a:t>
            </a:r>
            <a:r>
              <a:rPr lang="en-US" sz="2400" dirty="0">
                <a:hlinkClick r:id="rId2" tooltip="Psychology"/>
              </a:rPr>
              <a:t>psychologist</a:t>
            </a:r>
            <a:r>
              <a:rPr lang="en-US" sz="2400" dirty="0"/>
              <a:t>, known for his psychometric research into intrapersonal psychological structure and his exploration of many areas within empirical </a:t>
            </a:r>
            <a:r>
              <a:rPr lang="en-US" sz="2400" dirty="0" smtClean="0"/>
              <a:t>psychology.</a:t>
            </a:r>
            <a:r>
              <a:rPr lang="en-US" sz="2400" baseline="30000" dirty="0"/>
              <a:t> </a:t>
            </a:r>
            <a:r>
              <a:rPr lang="en-US" sz="2400" dirty="0" smtClean="0"/>
              <a:t>These </a:t>
            </a:r>
            <a:r>
              <a:rPr lang="en-US" sz="2400" dirty="0"/>
              <a:t>multifaceted areas included: the basic dimensions of </a:t>
            </a:r>
            <a:r>
              <a:rPr lang="en-US" sz="2400" dirty="0">
                <a:hlinkClick r:id="rId3" tooltip="Personality psychology"/>
              </a:rPr>
              <a:t>personality</a:t>
            </a:r>
            <a:r>
              <a:rPr lang="en-US" sz="2400" dirty="0"/>
              <a:t> </a:t>
            </a:r>
            <a:r>
              <a:rPr lang="en-US" sz="2400" dirty="0" smtClean="0"/>
              <a:t>and </a:t>
            </a:r>
            <a:r>
              <a:rPr lang="en-US" sz="2400" dirty="0" smtClean="0">
                <a:hlinkClick r:id="rId4" tooltip="Temperament"/>
              </a:rPr>
              <a:t>temperament</a:t>
            </a:r>
            <a:r>
              <a:rPr lang="en-US" sz="2400" dirty="0"/>
              <a:t>, the range of cognitive abilities, the dynamic dimensions of </a:t>
            </a:r>
            <a:r>
              <a:rPr lang="en-US" sz="2400" dirty="0">
                <a:hlinkClick r:id="rId5" tooltip="Motivation"/>
              </a:rPr>
              <a:t>motivation</a:t>
            </a:r>
            <a:r>
              <a:rPr lang="en-US" sz="2400" dirty="0"/>
              <a:t> and </a:t>
            </a:r>
            <a:r>
              <a:rPr lang="en-US" sz="2400" dirty="0">
                <a:hlinkClick r:id="rId6" tooltip="Emotion"/>
              </a:rPr>
              <a:t>emotion</a:t>
            </a:r>
            <a:r>
              <a:rPr lang="en-US" sz="2400" dirty="0"/>
              <a:t>, the clinical dimensions of abnormal </a:t>
            </a:r>
            <a:r>
              <a:rPr lang="en-US" sz="2400" dirty="0" smtClean="0"/>
              <a:t>personality, the applications </a:t>
            </a:r>
            <a:r>
              <a:rPr lang="en-US" sz="2400" dirty="0"/>
              <a:t>of personality research to </a:t>
            </a:r>
            <a:r>
              <a:rPr lang="en-US" sz="2400" dirty="0">
                <a:hlinkClick r:id="rId7" tooltip="Psychotherapy"/>
              </a:rPr>
              <a:t>psychotherapy</a:t>
            </a:r>
            <a:r>
              <a:rPr lang="en-US" sz="2400" dirty="0"/>
              <a:t> and </a:t>
            </a:r>
            <a:r>
              <a:rPr lang="en-US" sz="2400" dirty="0">
                <a:hlinkClick r:id="rId8" tooltip="Learning theory (education)"/>
              </a:rPr>
              <a:t>learning </a:t>
            </a:r>
            <a:r>
              <a:rPr lang="en-US" sz="2400" dirty="0" smtClean="0">
                <a:hlinkClick r:id="rId8" tooltip="Learning theory (education)"/>
              </a:rPr>
              <a:t>theory</a:t>
            </a:r>
            <a:r>
              <a:rPr lang="en-US" sz="2400" dirty="0" smtClean="0"/>
              <a:t>,</a:t>
            </a:r>
            <a:r>
              <a:rPr lang="en-US" sz="2400" baseline="30000" dirty="0"/>
              <a:t> </a:t>
            </a:r>
            <a:r>
              <a:rPr lang="en-US" sz="2400" dirty="0" smtClean="0"/>
              <a:t>predictors </a:t>
            </a:r>
            <a:r>
              <a:rPr lang="en-US" sz="2400" dirty="0"/>
              <a:t>of </a:t>
            </a:r>
            <a:r>
              <a:rPr lang="en-US" sz="2400" dirty="0">
                <a:hlinkClick r:id="rId9" tooltip="Creativity"/>
              </a:rPr>
              <a:t>creativity</a:t>
            </a:r>
            <a:r>
              <a:rPr lang="en-US" sz="2400" dirty="0"/>
              <a:t> and </a:t>
            </a:r>
            <a:r>
              <a:rPr lang="en-US" sz="2400" dirty="0" smtClean="0"/>
              <a:t>achievement,</a:t>
            </a:r>
            <a:r>
              <a:rPr lang="en-US" sz="2400" baseline="30000" dirty="0"/>
              <a:t> </a:t>
            </a:r>
            <a:r>
              <a:rPr lang="en-US" sz="2400" dirty="0" smtClean="0"/>
              <a:t>and </a:t>
            </a:r>
            <a:r>
              <a:rPr lang="en-US" sz="2400" dirty="0"/>
              <a:t>many multivariate research </a:t>
            </a:r>
            <a:r>
              <a:rPr lang="en-US" sz="2400" dirty="0" smtClean="0"/>
              <a:t>methods</a:t>
            </a:r>
            <a:r>
              <a:rPr lang="en-US" sz="2400" baseline="30000" dirty="0"/>
              <a:t> </a:t>
            </a:r>
            <a:r>
              <a:rPr lang="en-US" sz="2400" dirty="0" smtClean="0"/>
              <a:t>including </a:t>
            </a:r>
            <a:r>
              <a:rPr lang="en-US" sz="2400" dirty="0"/>
              <a:t>the refinement of factor analytic methods for exploring and measuring these domains</a:t>
            </a:r>
            <a:r>
              <a:rPr lang="en-US" sz="2400" dirty="0" smtClean="0"/>
              <a:t>.</a:t>
            </a:r>
          </a:p>
          <a:p>
            <a:endParaRPr lang="en-US" dirty="0"/>
          </a:p>
          <a:p>
            <a:r>
              <a:rPr lang="en-US" dirty="0" smtClean="0"/>
              <a:t>TEST TIME!!</a:t>
            </a:r>
            <a:endParaRPr lang="en-US" dirty="0"/>
          </a:p>
        </p:txBody>
      </p:sp>
    </p:spTree>
    <p:extLst>
      <p:ext uri="{BB962C8B-B14F-4D97-AF65-F5344CB8AC3E}">
        <p14:creationId xmlns:p14="http://schemas.microsoft.com/office/powerpoint/2010/main" val="88988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Cattell </a:t>
            </a:r>
            <a:endParaRPr lang="en-US" b="1" u="sng" dirty="0"/>
          </a:p>
        </p:txBody>
      </p:sp>
      <p:sp>
        <p:nvSpPr>
          <p:cNvPr id="3" name="Content Placeholder 2"/>
          <p:cNvSpPr>
            <a:spLocks noGrp="1"/>
          </p:cNvSpPr>
          <p:nvPr>
            <p:ph idx="1"/>
          </p:nvPr>
        </p:nvSpPr>
        <p:spPr>
          <a:xfrm>
            <a:off x="451625" y="2327844"/>
            <a:ext cx="10131425" cy="3649133"/>
          </a:xfrm>
        </p:spPr>
        <p:txBody>
          <a:bodyPr>
            <a:normAutofit/>
          </a:bodyPr>
          <a:lstStyle/>
          <a:p>
            <a:r>
              <a:rPr lang="en-US" sz="2400" b="1" u="sng" dirty="0" smtClean="0"/>
              <a:t>Factor Analysis: </a:t>
            </a:r>
            <a:r>
              <a:rPr lang="en-US" sz="2400" dirty="0" smtClean="0"/>
              <a:t>Cattell’s way of determining scientifically the type of personality a person may have based on some of his/her traits. Cattell studied people’s traits and tried to identify correlations between the traits.  By determining whether certain traits were related, Cattell hoped to be able to predict all the traits a person may possess based on only a few indicator traits. </a:t>
            </a:r>
          </a:p>
        </p:txBody>
      </p:sp>
      <p:pic>
        <p:nvPicPr>
          <p:cNvPr id="3074" name="Picture 2" descr="http://genetics.thetech.org/sites/default/files/green-eyes-lo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776" y="213808"/>
            <a:ext cx="1905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19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B.F. Skinner </a:t>
            </a:r>
            <a:endParaRPr lang="en-US" b="1" u="sng" dirty="0"/>
          </a:p>
        </p:txBody>
      </p:sp>
      <p:sp>
        <p:nvSpPr>
          <p:cNvPr id="3" name="Content Placeholder 2"/>
          <p:cNvSpPr>
            <a:spLocks noGrp="1"/>
          </p:cNvSpPr>
          <p:nvPr>
            <p:ph idx="1"/>
          </p:nvPr>
        </p:nvSpPr>
        <p:spPr/>
        <p:txBody>
          <a:bodyPr>
            <a:normAutofit/>
          </a:bodyPr>
          <a:lstStyle/>
          <a:p>
            <a:r>
              <a:rPr lang="en-US" sz="2800" dirty="0" smtClean="0">
                <a:hlinkClick r:id="rId2"/>
              </a:rPr>
              <a:t>https://prezi.com/b0abooqethch/bf-skinner/</a:t>
            </a:r>
            <a:endParaRPr lang="en-US" sz="2800" dirty="0" smtClean="0"/>
          </a:p>
          <a:p>
            <a:r>
              <a:rPr lang="en-US" sz="2800" dirty="0" smtClean="0">
                <a:hlinkClick r:id="rId3"/>
              </a:rPr>
              <a:t>https://www.youtube.com/watch?v=I_ctJqjlrHA</a:t>
            </a:r>
            <a:r>
              <a:rPr lang="en-US" sz="2800" dirty="0" smtClean="0"/>
              <a:t>      (example of operant conditioning)</a:t>
            </a:r>
            <a:endParaRPr lang="en-US" sz="2800" dirty="0"/>
          </a:p>
        </p:txBody>
      </p:sp>
    </p:spTree>
    <p:extLst>
      <p:ext uri="{BB962C8B-B14F-4D97-AF65-F5344CB8AC3E}">
        <p14:creationId xmlns:p14="http://schemas.microsoft.com/office/powerpoint/2010/main" val="2062919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Sociobiology Theory-Charles Darwin</a:t>
            </a:r>
            <a:endParaRPr lang="en-US" b="1" u="sng" dirty="0"/>
          </a:p>
        </p:txBody>
      </p:sp>
      <p:sp>
        <p:nvSpPr>
          <p:cNvPr id="3" name="Content Placeholder 2"/>
          <p:cNvSpPr>
            <a:spLocks noGrp="1"/>
          </p:cNvSpPr>
          <p:nvPr>
            <p:ph idx="1"/>
          </p:nvPr>
        </p:nvSpPr>
        <p:spPr/>
        <p:txBody>
          <a:bodyPr>
            <a:normAutofit/>
          </a:bodyPr>
          <a:lstStyle/>
          <a:p>
            <a:r>
              <a:rPr lang="en-US" sz="2800" dirty="0" smtClean="0"/>
              <a:t>Charles Darwin was one of the first scientists to propose a theory of evolution (survival of the fittest)</a:t>
            </a:r>
          </a:p>
          <a:p>
            <a:endParaRPr lang="en-US" sz="2800" dirty="0"/>
          </a:p>
          <a:p>
            <a:r>
              <a:rPr lang="en-US" sz="2800" i="1" dirty="0" err="1" smtClean="0">
                <a:solidFill>
                  <a:schemeClr val="accent2">
                    <a:lumMod val="75000"/>
                  </a:schemeClr>
                </a:solidFill>
              </a:rPr>
              <a:t>Sociobiologists</a:t>
            </a:r>
            <a:r>
              <a:rPr lang="en-US" sz="2800" dirty="0" smtClean="0"/>
              <a:t>- believed that people with adaptable personalities are able to pass their genes on to their off spring while people who are unable to adapt their personalities die out.</a:t>
            </a:r>
            <a:endParaRPr lang="en-US" sz="2800" dirty="0"/>
          </a:p>
        </p:txBody>
      </p:sp>
    </p:spTree>
    <p:extLst>
      <p:ext uri="{BB962C8B-B14F-4D97-AF65-F5344CB8AC3E}">
        <p14:creationId xmlns:p14="http://schemas.microsoft.com/office/powerpoint/2010/main" val="620806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E.O. Wilson &amp; D.P. BARASH’S EXTENSION</a:t>
            </a:r>
            <a:endParaRPr lang="en-US" b="1" u="sng" dirty="0"/>
          </a:p>
        </p:txBody>
      </p:sp>
      <p:sp>
        <p:nvSpPr>
          <p:cNvPr id="3" name="Content Placeholder 2"/>
          <p:cNvSpPr>
            <a:spLocks noGrp="1"/>
          </p:cNvSpPr>
          <p:nvPr>
            <p:ph idx="1"/>
          </p:nvPr>
        </p:nvSpPr>
        <p:spPr>
          <a:xfrm>
            <a:off x="685801" y="2142067"/>
            <a:ext cx="10131425" cy="4481757"/>
          </a:xfrm>
        </p:spPr>
        <p:txBody>
          <a:bodyPr>
            <a:normAutofit/>
          </a:bodyPr>
          <a:lstStyle/>
          <a:p>
            <a:r>
              <a:rPr lang="en-US" sz="2400" b="1" i="1" dirty="0" smtClean="0"/>
              <a:t>Wilson</a:t>
            </a:r>
            <a:r>
              <a:rPr lang="en-US" sz="2400" dirty="0" smtClean="0"/>
              <a:t> and </a:t>
            </a:r>
            <a:r>
              <a:rPr lang="en-US" sz="2400" b="1" i="1" dirty="0" err="1" smtClean="0"/>
              <a:t>Barash</a:t>
            </a:r>
            <a:r>
              <a:rPr lang="en-US" sz="2400" b="1" i="1" dirty="0" smtClean="0"/>
              <a:t> </a:t>
            </a:r>
            <a:r>
              <a:rPr lang="en-US" sz="2400" dirty="0" smtClean="0"/>
              <a:t>were two of the first psychologists to start applying sociobiology theories to human behavior. They produced sociobiological explanations for rape, suicide, and many other abnormal behaviors. </a:t>
            </a:r>
          </a:p>
          <a:p>
            <a:pPr marL="0" indent="0">
              <a:buNone/>
            </a:pPr>
            <a:endParaRPr lang="en-US" sz="2400" dirty="0" smtClean="0"/>
          </a:p>
          <a:p>
            <a:pPr marL="0" indent="0">
              <a:buNone/>
            </a:pPr>
            <a:r>
              <a:rPr lang="en-US" sz="2400" dirty="0" smtClean="0">
                <a:solidFill>
                  <a:schemeClr val="accent2">
                    <a:lumMod val="75000"/>
                  </a:schemeClr>
                </a:solidFill>
              </a:rPr>
              <a:t>RAPE: </a:t>
            </a:r>
            <a:r>
              <a:rPr lang="en-US" sz="2400" dirty="0" smtClean="0"/>
              <a:t>They suggested that men whose genes were so inferior that they could never get a mat so this lead to rape.</a:t>
            </a:r>
          </a:p>
          <a:p>
            <a:pPr marL="0" indent="0">
              <a:buNone/>
            </a:pPr>
            <a:endParaRPr lang="en-US" sz="2400" dirty="0"/>
          </a:p>
          <a:p>
            <a:pPr marL="0" indent="0">
              <a:buNone/>
            </a:pPr>
            <a:r>
              <a:rPr lang="en-US" sz="2400" dirty="0" smtClean="0">
                <a:solidFill>
                  <a:schemeClr val="accent2">
                    <a:lumMod val="75000"/>
                  </a:schemeClr>
                </a:solidFill>
              </a:rPr>
              <a:t>SUICIDE: </a:t>
            </a:r>
            <a:r>
              <a:rPr lang="en-US" sz="2400" dirty="0" smtClean="0"/>
              <a:t>People committed suicide because again their genes they felt were inferior and not worth trying to pass on.</a:t>
            </a:r>
          </a:p>
          <a:p>
            <a:endParaRPr lang="en-US" dirty="0"/>
          </a:p>
          <a:p>
            <a:endParaRPr lang="en-US" dirty="0"/>
          </a:p>
        </p:txBody>
      </p:sp>
    </p:spTree>
    <p:extLst>
      <p:ext uri="{BB962C8B-B14F-4D97-AF65-F5344CB8AC3E}">
        <p14:creationId xmlns:p14="http://schemas.microsoft.com/office/powerpoint/2010/main" val="2733680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 of the Fittest </a:t>
            </a:r>
            <a:r>
              <a:rPr lang="en-US" dirty="0" smtClean="0">
                <a:sym typeface="Wingdings" panose="05000000000000000000" pitchFamily="2" charset="2"/>
              </a:rPr>
              <a:t></a:t>
            </a:r>
            <a:r>
              <a:rPr lang="en-US" dirty="0" smtClean="0"/>
              <a:t>EUGENICS</a:t>
            </a:r>
            <a:endParaRPr lang="en-US" dirty="0"/>
          </a:p>
        </p:txBody>
      </p:sp>
      <p:sp>
        <p:nvSpPr>
          <p:cNvPr id="3" name="Content Placeholder 2"/>
          <p:cNvSpPr>
            <a:spLocks noGrp="1"/>
          </p:cNvSpPr>
          <p:nvPr>
            <p:ph idx="1"/>
          </p:nvPr>
        </p:nvSpPr>
        <p:spPr/>
        <p:txBody>
          <a:bodyPr>
            <a:normAutofit/>
          </a:bodyPr>
          <a:lstStyle/>
          <a:p>
            <a:r>
              <a:rPr lang="en-US" sz="2400" dirty="0" smtClean="0"/>
              <a:t>What is Eugenics?</a:t>
            </a:r>
          </a:p>
          <a:p>
            <a:pPr lvl="1"/>
            <a:r>
              <a:rPr lang="en-US" sz="2400" dirty="0"/>
              <a:t>It is a social philosophy advocating the improvement of human genetic traits through the promotion of higher rates of sexual reproduction for people with desired traits (positive </a:t>
            </a:r>
            <a:r>
              <a:rPr lang="en-US" sz="2400" b="1" dirty="0"/>
              <a:t>eugenics</a:t>
            </a:r>
            <a:r>
              <a:rPr lang="en-US" sz="2400" dirty="0"/>
              <a:t>), or reduced rates of sexual reproduction and sterilization of people with less-desired or undesired traits </a:t>
            </a:r>
            <a:endParaRPr lang="en-US" sz="2400" dirty="0" smtClean="0"/>
          </a:p>
          <a:p>
            <a:pPr lvl="1"/>
            <a:r>
              <a:rPr lang="en-US" sz="2400" dirty="0" smtClean="0">
                <a:hlinkClick r:id="rId2"/>
              </a:rPr>
              <a:t>https://www.youtube.com/watch?v=BGq-MbmL5c0</a:t>
            </a:r>
            <a:endParaRPr lang="en-US" sz="2400" dirty="0" smtClean="0"/>
          </a:p>
        </p:txBody>
      </p:sp>
    </p:spTree>
    <p:extLst>
      <p:ext uri="{BB962C8B-B14F-4D97-AF65-F5344CB8AC3E}">
        <p14:creationId xmlns:p14="http://schemas.microsoft.com/office/powerpoint/2010/main" val="3226717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Carl Rogers</a:t>
            </a:r>
            <a:endParaRPr lang="en-US" b="1" u="sng" dirty="0"/>
          </a:p>
        </p:txBody>
      </p:sp>
      <p:sp>
        <p:nvSpPr>
          <p:cNvPr id="3" name="Content Placeholder 2"/>
          <p:cNvSpPr>
            <a:spLocks noGrp="1"/>
          </p:cNvSpPr>
          <p:nvPr>
            <p:ph idx="1"/>
          </p:nvPr>
        </p:nvSpPr>
        <p:spPr>
          <a:xfrm>
            <a:off x="195148" y="2065867"/>
            <a:ext cx="10131425" cy="3649133"/>
          </a:xfrm>
        </p:spPr>
        <p:txBody>
          <a:bodyPr>
            <a:noAutofit/>
          </a:bodyPr>
          <a:lstStyle/>
          <a:p>
            <a:pPr>
              <a:spcAft>
                <a:spcPts val="0"/>
              </a:spcAft>
            </a:pPr>
            <a:r>
              <a:rPr lang="en-US" sz="2400" dirty="0" smtClean="0"/>
              <a:t>Rogers is considered a pioneer in developing</a:t>
            </a:r>
          </a:p>
          <a:p>
            <a:pPr marL="0" indent="0">
              <a:spcAft>
                <a:spcPts val="0"/>
              </a:spcAft>
              <a:buNone/>
            </a:pPr>
            <a:r>
              <a:rPr lang="en-US" sz="2400" dirty="0" smtClean="0"/>
              <a:t>more personal techniques when dealing with clients seeking therapy. </a:t>
            </a:r>
          </a:p>
          <a:p>
            <a:endParaRPr lang="en-US" sz="2400" dirty="0"/>
          </a:p>
          <a:p>
            <a:r>
              <a:rPr lang="en-US" sz="2400" b="1" i="1" u="sng" dirty="0" smtClean="0"/>
              <a:t>Actualizing Tendency: </a:t>
            </a:r>
            <a:r>
              <a:rPr lang="en-US" sz="2400" dirty="0" smtClean="0"/>
              <a:t>Believed that all humans have the need to survive, grow, and enhance themselves. That people strive to become better people.</a:t>
            </a:r>
          </a:p>
          <a:p>
            <a:endParaRPr lang="en-US" sz="2400" dirty="0"/>
          </a:p>
          <a:p>
            <a:r>
              <a:rPr lang="en-US" sz="2400" b="1" i="1" u="sng" dirty="0" smtClean="0"/>
              <a:t>Client-centered Therapy: </a:t>
            </a:r>
            <a:r>
              <a:rPr lang="en-US" sz="2400" dirty="0" smtClean="0"/>
              <a:t>Believed that the client is able to solve his/her own problems with the help of the therapist. Believed it is the therapists responsibility to try and understand the client’s view of the world.</a:t>
            </a:r>
          </a:p>
          <a:p>
            <a:endParaRPr lang="en-US" sz="1200" dirty="0"/>
          </a:p>
          <a:p>
            <a:r>
              <a:rPr lang="en-US" sz="1200" dirty="0" smtClean="0">
                <a:hlinkClick r:id="rId2"/>
              </a:rPr>
              <a:t>https://www.youtube.com/watch?v=G0yU-YJ6sjY</a:t>
            </a:r>
            <a:endParaRPr lang="en-US" sz="1200" dirty="0"/>
          </a:p>
        </p:txBody>
      </p:sp>
      <p:pic>
        <p:nvPicPr>
          <p:cNvPr id="1026" name="Picture 2" descr="https://thefishybowl.files.wordpress.com/2014/03/4143908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33" y="223023"/>
            <a:ext cx="2030531" cy="27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32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Abraham Maslow</a:t>
            </a:r>
            <a:endParaRPr lang="en-US" b="1" u="sng" dirty="0"/>
          </a:p>
        </p:txBody>
      </p:sp>
      <p:sp>
        <p:nvSpPr>
          <p:cNvPr id="3" name="Content Placeholder 2"/>
          <p:cNvSpPr>
            <a:spLocks noGrp="1"/>
          </p:cNvSpPr>
          <p:nvPr>
            <p:ph idx="1"/>
          </p:nvPr>
        </p:nvSpPr>
        <p:spPr>
          <a:xfrm>
            <a:off x="685800" y="3125309"/>
            <a:ext cx="10131425" cy="3649133"/>
          </a:xfrm>
        </p:spPr>
        <p:txBody>
          <a:bodyPr>
            <a:normAutofit/>
          </a:bodyPr>
          <a:lstStyle/>
          <a:p>
            <a:r>
              <a:rPr lang="en-US" sz="2400" dirty="0" smtClean="0"/>
              <a:t>One of Maslow’s most famous contributions to psychology was his hierarchy of human needs. He believed that people needed to satisfy certain levels of needs in a certain order if they were to become the best people they could be.</a:t>
            </a:r>
          </a:p>
          <a:p>
            <a:r>
              <a:rPr lang="en-US" sz="2400" dirty="0" smtClean="0">
                <a:hlinkClick r:id="rId2"/>
              </a:rPr>
              <a:t>https://www.youtube.com/watch?v=qQJwE6yg6cY</a:t>
            </a:r>
            <a:endParaRPr lang="en-US" sz="2400" dirty="0"/>
          </a:p>
        </p:txBody>
      </p:sp>
      <p:pic>
        <p:nvPicPr>
          <p:cNvPr id="2052" name="Picture 4" descr="http://www.sofia.edu/wp-content/uploads/2014/07/abraham-mas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024" y="223023"/>
            <a:ext cx="7051288" cy="297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22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https://www.youtube.com/watch?v=pdqreAr6JFc</a:t>
            </a:r>
            <a:r>
              <a:rPr lang="en-US" dirty="0" smtClean="0"/>
              <a:t/>
            </a:r>
            <a:br>
              <a:rPr lang="en-US" dirty="0" smtClean="0"/>
            </a:br>
            <a:r>
              <a:rPr lang="en-US" dirty="0"/>
              <a:t/>
            </a:r>
            <a:br>
              <a:rPr lang="en-US" dirty="0"/>
            </a:br>
            <a:r>
              <a:rPr lang="en-US" dirty="0" smtClean="0"/>
              <a:t>Pull out a piece of paper</a:t>
            </a:r>
            <a:endParaRPr lang="en-US" dirty="0"/>
          </a:p>
        </p:txBody>
      </p:sp>
      <p:pic>
        <p:nvPicPr>
          <p:cNvPr id="1026" name="Picture 2" descr="http://www.mememaker.net/static/images/memes/4169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71" y="2445009"/>
            <a:ext cx="4304371"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meme.am/instances/296938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443" y="212162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2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brilliantnurse.com/wp-content/uploads/2015/01/nclex-mas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789" y="267629"/>
            <a:ext cx="8934450" cy="633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51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Characteristics of Self-actualizing</a:t>
            </a:r>
            <a:endParaRPr lang="en-US" b="1" u="sng" dirty="0"/>
          </a:p>
        </p:txBody>
      </p:sp>
      <p:sp>
        <p:nvSpPr>
          <p:cNvPr id="3" name="Content Placeholder 2"/>
          <p:cNvSpPr>
            <a:spLocks noGrp="1"/>
          </p:cNvSpPr>
          <p:nvPr>
            <p:ph idx="1"/>
          </p:nvPr>
        </p:nvSpPr>
        <p:spPr>
          <a:xfrm>
            <a:off x="685801" y="1717289"/>
            <a:ext cx="10131425" cy="4850780"/>
          </a:xfrm>
        </p:spPr>
        <p:txBody>
          <a:bodyPr>
            <a:noAutofit/>
          </a:bodyPr>
          <a:lstStyle/>
          <a:p>
            <a:r>
              <a:rPr lang="en-US" sz="2400" dirty="0" smtClean="0"/>
              <a:t>Two of the figures he believed to be self-actualized were Albert Einstein and Eleanor Roosevelt.</a:t>
            </a:r>
          </a:p>
          <a:p>
            <a:endParaRPr lang="en-US" sz="2400" b="1" i="1" u="sng" dirty="0" smtClean="0"/>
          </a:p>
          <a:p>
            <a:r>
              <a:rPr lang="en-US" sz="2400" b="1" i="1" u="sng" dirty="0" smtClean="0"/>
              <a:t>Criteria for Self-actualization was:</a:t>
            </a:r>
          </a:p>
          <a:p>
            <a:pPr lvl="1"/>
            <a:r>
              <a:rPr lang="en-US" sz="2400" dirty="0" smtClean="0"/>
              <a:t>The ability to perceive reality accurately and fully. </a:t>
            </a:r>
          </a:p>
          <a:p>
            <a:pPr lvl="1"/>
            <a:r>
              <a:rPr lang="en-US" sz="2400" dirty="0" smtClean="0"/>
              <a:t>The ability to accept one’s self and others without judgement.</a:t>
            </a:r>
          </a:p>
          <a:p>
            <a:pPr lvl="1"/>
            <a:r>
              <a:rPr lang="en-US" sz="2400" dirty="0" smtClean="0"/>
              <a:t>The ability to be concerned with problems that do not involve themselves.</a:t>
            </a:r>
          </a:p>
          <a:p>
            <a:pPr lvl="1"/>
            <a:r>
              <a:rPr lang="en-US" sz="2400" dirty="0" smtClean="0"/>
              <a:t>Being creative</a:t>
            </a:r>
          </a:p>
          <a:p>
            <a:pPr lvl="1"/>
            <a:r>
              <a:rPr lang="en-US" sz="2400" dirty="0" smtClean="0"/>
              <a:t>Having a strong ethical sense. </a:t>
            </a:r>
            <a:endParaRPr lang="en-US" sz="2400" dirty="0"/>
          </a:p>
        </p:txBody>
      </p:sp>
    </p:spTree>
    <p:extLst>
      <p:ext uri="{BB962C8B-B14F-4D97-AF65-F5344CB8AC3E}">
        <p14:creationId xmlns:p14="http://schemas.microsoft.com/office/powerpoint/2010/main" val="26176626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473927" y="3514248"/>
            <a:ext cx="10131425" cy="3649133"/>
          </a:xfrm>
        </p:spPr>
        <p:txBody>
          <a:bodyPr/>
          <a:lstStyle/>
          <a:p>
            <a:r>
              <a:rPr lang="en-US" sz="2400" dirty="0" smtClean="0"/>
              <a:t>He was criticized for being overly optimistic in regards to human nature</a:t>
            </a:r>
          </a:p>
          <a:p>
            <a:r>
              <a:rPr lang="en-US" sz="2400" dirty="0" smtClean="0"/>
              <a:t>Critics believed that Maslow’s theories did not account for people who did terrible things nor for those who do not care for others.</a:t>
            </a:r>
          </a:p>
          <a:p>
            <a:r>
              <a:rPr lang="en-US" sz="2400" dirty="0" smtClean="0"/>
              <a:t>Lacking scientific basis</a:t>
            </a:r>
          </a:p>
          <a:p>
            <a:endParaRPr lang="en-US" dirty="0"/>
          </a:p>
        </p:txBody>
      </p:sp>
      <p:pic>
        <p:nvPicPr>
          <p:cNvPr id="4098" name="Picture 2" descr="http://arashidoedmnorth.com/wp-content/uploads/2016/01/Person-Screami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736" y="914399"/>
            <a:ext cx="6143780" cy="283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10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Sternberg’s theory of successful Intelligence</a:t>
            </a:r>
            <a:endParaRPr lang="en-US" u="sng" dirty="0"/>
          </a:p>
        </p:txBody>
      </p:sp>
      <p:sp>
        <p:nvSpPr>
          <p:cNvPr id="3" name="Content Placeholder 2"/>
          <p:cNvSpPr>
            <a:spLocks noGrp="1"/>
          </p:cNvSpPr>
          <p:nvPr>
            <p:ph idx="1"/>
          </p:nvPr>
        </p:nvSpPr>
        <p:spPr>
          <a:xfrm>
            <a:off x="507381" y="1940312"/>
            <a:ext cx="10131425" cy="4917688"/>
          </a:xfrm>
        </p:spPr>
        <p:txBody>
          <a:bodyPr>
            <a:normAutofit fontScale="55000" lnSpcReduction="20000"/>
          </a:bodyPr>
          <a:lstStyle/>
          <a:p>
            <a:pPr marL="0" indent="0">
              <a:buNone/>
            </a:pPr>
            <a:r>
              <a:rPr lang="en-US" sz="4500" dirty="0" smtClean="0"/>
              <a:t>Robert Sternberg proposed his </a:t>
            </a:r>
            <a:r>
              <a:rPr lang="en-US" sz="4500" b="1" dirty="0" err="1" smtClean="0">
                <a:solidFill>
                  <a:schemeClr val="accent2">
                    <a:lumMod val="75000"/>
                  </a:schemeClr>
                </a:solidFill>
              </a:rPr>
              <a:t>Triarchic</a:t>
            </a:r>
            <a:r>
              <a:rPr lang="en-US" sz="4500" b="1" dirty="0" smtClean="0">
                <a:solidFill>
                  <a:schemeClr val="accent2">
                    <a:lumMod val="75000"/>
                  </a:schemeClr>
                </a:solidFill>
              </a:rPr>
              <a:t> Theory of Intelligence  </a:t>
            </a:r>
            <a:r>
              <a:rPr lang="en-US" sz="4500" b="1" dirty="0" smtClean="0"/>
              <a:t>in the 1980’s </a:t>
            </a:r>
          </a:p>
          <a:p>
            <a:pPr marL="0" indent="0">
              <a:buNone/>
            </a:pPr>
            <a:endParaRPr lang="en-US" sz="4500" b="1" dirty="0" smtClean="0"/>
          </a:p>
          <a:p>
            <a:pPr marL="0" indent="0">
              <a:buNone/>
            </a:pPr>
            <a:r>
              <a:rPr lang="en-US" sz="4500" dirty="0" smtClean="0"/>
              <a:t>-Sternberg’s </a:t>
            </a:r>
            <a:r>
              <a:rPr lang="en-US" sz="4500" dirty="0"/>
              <a:t>definition of human intelligence is  </a:t>
            </a:r>
            <a:r>
              <a:rPr lang="en-US" sz="4500" dirty="0" smtClean="0"/>
              <a:t>a </a:t>
            </a:r>
            <a:r>
              <a:rPr lang="en-US" sz="4500" i="1" dirty="0" smtClean="0">
                <a:hlinkClick r:id="rId2" tooltip="Mind"/>
              </a:rPr>
              <a:t>mental</a:t>
            </a:r>
            <a:r>
              <a:rPr lang="en-US" sz="4500" i="1" dirty="0"/>
              <a:t> activity directed toward purposive </a:t>
            </a:r>
            <a:r>
              <a:rPr lang="en-US" sz="4500" i="1" dirty="0">
                <a:hlinkClick r:id="rId3" tooltip="Adaptation (biology)"/>
              </a:rPr>
              <a:t>adaptation</a:t>
            </a:r>
            <a:r>
              <a:rPr lang="en-US" sz="4500" i="1" dirty="0"/>
              <a:t> to, </a:t>
            </a:r>
            <a:r>
              <a:rPr lang="en-US" sz="4500" i="1" dirty="0">
                <a:hlinkClick r:id="rId4" tooltip="Selection (biology)"/>
              </a:rPr>
              <a:t>selection</a:t>
            </a:r>
            <a:r>
              <a:rPr lang="en-US" sz="4500" i="1" dirty="0"/>
              <a:t> and shaping of, real-world environments relevant to one’s </a:t>
            </a:r>
            <a:r>
              <a:rPr lang="en-US" sz="4500" i="1" dirty="0" smtClean="0"/>
              <a:t>life</a:t>
            </a:r>
            <a:r>
              <a:rPr lang="en-US" sz="4500" dirty="0" smtClean="0"/>
              <a:t>, which </a:t>
            </a:r>
            <a:r>
              <a:rPr lang="en-US" sz="4500" dirty="0"/>
              <a:t>means that intelligence is how well an individual deals with environmental changes throughout their lifespan. Sternberg’s theory comprises three parts: </a:t>
            </a:r>
            <a:endParaRPr lang="en-US" sz="4500" dirty="0" smtClean="0"/>
          </a:p>
          <a:p>
            <a:pPr marL="0" indent="0">
              <a:buNone/>
            </a:pPr>
            <a:endParaRPr lang="en-US" sz="4500" dirty="0" smtClean="0"/>
          </a:p>
          <a:p>
            <a:pPr marL="0" indent="0">
              <a:buNone/>
            </a:pPr>
            <a:r>
              <a:rPr lang="en-US" sz="4500" dirty="0"/>
              <a:t>	</a:t>
            </a:r>
            <a:r>
              <a:rPr lang="en-US" sz="4500" dirty="0" smtClean="0"/>
              <a:t>-componential (analytical)      </a:t>
            </a:r>
          </a:p>
          <a:p>
            <a:pPr marL="0" indent="0">
              <a:buNone/>
            </a:pPr>
            <a:r>
              <a:rPr lang="en-US" sz="4500" dirty="0" smtClean="0"/>
              <a:t>	-experiential (creative)</a:t>
            </a:r>
          </a:p>
          <a:p>
            <a:pPr marL="0" indent="0">
              <a:buNone/>
            </a:pPr>
            <a:r>
              <a:rPr lang="en-US" sz="4500" dirty="0"/>
              <a:t>	</a:t>
            </a:r>
            <a:r>
              <a:rPr lang="en-US" sz="4500" dirty="0" smtClean="0"/>
              <a:t>-practical (contextual)</a:t>
            </a:r>
          </a:p>
          <a:p>
            <a:pPr marL="0" indent="0">
              <a:buNone/>
            </a:pPr>
            <a:r>
              <a:rPr lang="en-US" sz="4500" b="1" dirty="0">
                <a:solidFill>
                  <a:schemeClr val="accent2">
                    <a:lumMod val="75000"/>
                  </a:schemeClr>
                </a:solidFill>
              </a:rPr>
              <a:t>https://www.youtube.com/watch?v=L7C7qIRYiv0</a:t>
            </a:r>
          </a:p>
          <a:p>
            <a:pPr marL="0" indent="0">
              <a:buNone/>
            </a:pPr>
            <a:endParaRPr lang="en-US" b="1" dirty="0" smtClean="0">
              <a:solidFill>
                <a:schemeClr val="accent2">
                  <a:lumMod val="75000"/>
                </a:schemeClr>
              </a:solidFill>
            </a:endParaRPr>
          </a:p>
          <a:p>
            <a:pPr marL="0" indent="0">
              <a:buNone/>
            </a:pPr>
            <a:endParaRPr lang="en-US" b="1" dirty="0">
              <a:solidFill>
                <a:schemeClr val="accent2">
                  <a:lumMod val="75000"/>
                </a:schemeClr>
              </a:solidFill>
            </a:endParaRPr>
          </a:p>
        </p:txBody>
      </p:sp>
      <p:pic>
        <p:nvPicPr>
          <p:cNvPr id="4098" name="Picture 2" descr="http://www.intelltheory.com/profileImages/sternber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9757" y="3999067"/>
            <a:ext cx="2064989" cy="270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613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Sternberg’s theory </a:t>
            </a:r>
            <a:endParaRPr lang="en-US" dirty="0"/>
          </a:p>
        </p:txBody>
      </p:sp>
      <p:pic>
        <p:nvPicPr>
          <p:cNvPr id="3074" name="Picture 2" descr="http://thesecondprinciple.com/wp-content/uploads/2014/03/sternberg-ch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4229" y="2305302"/>
            <a:ext cx="777240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3541" y="5051502"/>
            <a:ext cx="8263054" cy="1200329"/>
          </a:xfrm>
          <a:prstGeom prst="rect">
            <a:avLst/>
          </a:prstGeom>
          <a:noFill/>
        </p:spPr>
        <p:txBody>
          <a:bodyPr wrap="square" rtlCol="0">
            <a:spAutoFit/>
          </a:bodyPr>
          <a:lstStyle/>
          <a:p>
            <a:r>
              <a:rPr lang="en-US" sz="2400" dirty="0" smtClean="0"/>
              <a:t>Sternberg believes how much intelligence a person has is not important; what is important is how the person uses the intelligence.</a:t>
            </a:r>
            <a:endParaRPr lang="en-US" sz="2400" dirty="0"/>
          </a:p>
        </p:txBody>
      </p:sp>
    </p:spTree>
    <p:extLst>
      <p:ext uri="{BB962C8B-B14F-4D97-AF65-F5344CB8AC3E}">
        <p14:creationId xmlns:p14="http://schemas.microsoft.com/office/powerpoint/2010/main" val="66613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Gardner’s Theory of Multiple Intelligences</a:t>
            </a:r>
            <a:endParaRPr lang="en-US" u="sng" dirty="0"/>
          </a:p>
        </p:txBody>
      </p:sp>
      <p:sp>
        <p:nvSpPr>
          <p:cNvPr id="3" name="Content Placeholder 2"/>
          <p:cNvSpPr>
            <a:spLocks noGrp="1"/>
          </p:cNvSpPr>
          <p:nvPr>
            <p:ph idx="1"/>
          </p:nvPr>
        </p:nvSpPr>
        <p:spPr>
          <a:xfrm>
            <a:off x="0" y="1874438"/>
            <a:ext cx="10131425" cy="3649133"/>
          </a:xfrm>
        </p:spPr>
        <p:txBody>
          <a:bodyPr/>
          <a:lstStyle/>
          <a:p>
            <a:r>
              <a:rPr lang="en-US" dirty="0" smtClean="0"/>
              <a:t>1983 Howard Gardner proposed that intelligence was diversified and multifaceted.</a:t>
            </a:r>
          </a:p>
          <a:p>
            <a:pPr lvl="1"/>
            <a:r>
              <a:rPr lang="en-US" sz="1800" dirty="0" smtClean="0"/>
              <a:t>-You could be intelligent in one area (such as math) and another person may be intelligent in another totally-unrelated area (such as music), but both exhibit equally important intelligences.</a:t>
            </a:r>
          </a:p>
          <a:p>
            <a:endParaRPr lang="en-US" dirty="0"/>
          </a:p>
          <a:p>
            <a:r>
              <a:rPr lang="en-US" dirty="0" smtClean="0"/>
              <a:t>Gardner was among the first psychologists to broaden the definition of intelligence beyond just mathematical, logical and verbal reasoning. </a:t>
            </a:r>
          </a:p>
          <a:p>
            <a:pPr marL="457200" lvl="1" indent="0">
              <a:buNone/>
            </a:pPr>
            <a:endParaRPr lang="en-US" dirty="0"/>
          </a:p>
        </p:txBody>
      </p:sp>
      <p:pic>
        <p:nvPicPr>
          <p:cNvPr id="5" name="Picture 2" descr="http://www.connectionsacademy.com/Libraries/blog/multiple-intelligences-learning-sty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538" y="3699004"/>
            <a:ext cx="2977375" cy="294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55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rngo.com/blog/wp-content/uploads/GuestBlog041420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1533" y="486937"/>
            <a:ext cx="8552985" cy="5032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3766" y="5798634"/>
            <a:ext cx="8151541" cy="646331"/>
          </a:xfrm>
          <a:prstGeom prst="rect">
            <a:avLst/>
          </a:prstGeom>
          <a:noFill/>
        </p:spPr>
        <p:txBody>
          <a:bodyPr wrap="square" rtlCol="0">
            <a:spAutoFit/>
          </a:bodyPr>
          <a:lstStyle/>
          <a:p>
            <a:r>
              <a:rPr lang="en-US" b="1" i="1" u="sng" dirty="0" smtClean="0"/>
              <a:t>Existential: </a:t>
            </a:r>
            <a:r>
              <a:rPr lang="en-US" dirty="0" smtClean="0"/>
              <a:t>Gardner </a:t>
            </a:r>
            <a:r>
              <a:rPr lang="en-US" dirty="0"/>
              <a:t>did not want to commit to a spiritual intelligence, but suggested that an "existential" intelligence may be a useful construct, </a:t>
            </a:r>
          </a:p>
        </p:txBody>
      </p:sp>
    </p:spTree>
    <p:extLst>
      <p:ext uri="{BB962C8B-B14F-4D97-AF65-F5344CB8AC3E}">
        <p14:creationId xmlns:p14="http://schemas.microsoft.com/office/powerpoint/2010/main" val="2522013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3009</TotalTime>
  <Words>2646</Words>
  <Application>Microsoft Office PowerPoint</Application>
  <PresentationFormat>Widescreen</PresentationFormat>
  <Paragraphs>282</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Celestial</vt:lpstr>
      <vt:lpstr>Intelligence and Personality</vt:lpstr>
      <vt:lpstr>When was Intelligence first looked at??</vt:lpstr>
      <vt:lpstr>PowerPoint Presentation</vt:lpstr>
      <vt:lpstr>Issues With IQ TESTS?</vt:lpstr>
      <vt:lpstr>https://www.youtube.com/watch?v=pdqreAr6JFc  Pull out a piece of paper</vt:lpstr>
      <vt:lpstr>Sternberg’s theory of successful Intelligence</vt:lpstr>
      <vt:lpstr>Sternberg’s theory </vt:lpstr>
      <vt:lpstr>Gardner’s Theory of Multiple Intelligences</vt:lpstr>
      <vt:lpstr>PowerPoint Presentation</vt:lpstr>
      <vt:lpstr>Hunt’s Theory on Problem-Solving Intelligence</vt:lpstr>
      <vt:lpstr>Vygotsky’s Zone of Proximal Intelligence</vt:lpstr>
      <vt:lpstr>Cattell’s Two Factor Theory of Intelligence</vt:lpstr>
      <vt:lpstr>Benefits and Drawbacks of Group and Individual Testing</vt:lpstr>
      <vt:lpstr>Different Tests</vt:lpstr>
      <vt:lpstr>PowerPoint Presentation</vt:lpstr>
      <vt:lpstr>Weschler Intelligence Scale for children (wisc-iii)</vt:lpstr>
      <vt:lpstr>WISC- III</vt:lpstr>
      <vt:lpstr>Peabody Picture Vocabulary Test-Revised</vt:lpstr>
      <vt:lpstr>Draw-A-Person Test</vt:lpstr>
      <vt:lpstr>PowerPoint Presentation</vt:lpstr>
      <vt:lpstr>Cognitive Abilities Test   </vt:lpstr>
      <vt:lpstr>The Biased nature of iq and standardized tests</vt:lpstr>
      <vt:lpstr>IQ CORRELATIONS</vt:lpstr>
      <vt:lpstr>IQ CORRELATIONS</vt:lpstr>
      <vt:lpstr>IQ CORRELATIONS</vt:lpstr>
      <vt:lpstr>What is Personality???</vt:lpstr>
      <vt:lpstr>Personality</vt:lpstr>
      <vt:lpstr>Possible Determinants of Personality????</vt:lpstr>
      <vt:lpstr>Determinants of personality</vt:lpstr>
      <vt:lpstr>Lets look at some personailities</vt:lpstr>
      <vt:lpstr>Sigmund Freud</vt:lpstr>
      <vt:lpstr>Sigmund Freud</vt:lpstr>
      <vt:lpstr>PowerPoint Presentation</vt:lpstr>
      <vt:lpstr>Criticisms of Freud’s work</vt:lpstr>
      <vt:lpstr>Carl Jung</vt:lpstr>
      <vt:lpstr>Carl Jung</vt:lpstr>
      <vt:lpstr>Carl Jung</vt:lpstr>
      <vt:lpstr>Jungian Techniques</vt:lpstr>
      <vt:lpstr>Erik Erikson</vt:lpstr>
      <vt:lpstr>PowerPoint Presentation</vt:lpstr>
      <vt:lpstr>ERIKSON</vt:lpstr>
      <vt:lpstr>Raymond Cattell</vt:lpstr>
      <vt:lpstr>Cattell </vt:lpstr>
      <vt:lpstr>B.F. Skinner </vt:lpstr>
      <vt:lpstr>Sociobiology Theory-Charles Darwin</vt:lpstr>
      <vt:lpstr>E.O. Wilson &amp; D.P. BARASH’S EXTENSION</vt:lpstr>
      <vt:lpstr>Survival of the Fittest EUGENICS</vt:lpstr>
      <vt:lpstr>Carl Rogers</vt:lpstr>
      <vt:lpstr>Abraham Maslow</vt:lpstr>
      <vt:lpstr>PowerPoint Presentation</vt:lpstr>
      <vt:lpstr>Characteristics of Self-actualizing</vt:lpstr>
      <vt:lpstr>Criticisms</vt:lpstr>
    </vt:vector>
  </TitlesOfParts>
  <Company>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and Personality</dc:title>
  <dc:creator>Ashley Russell</dc:creator>
  <cp:lastModifiedBy>Ashley Russell</cp:lastModifiedBy>
  <cp:revision>64</cp:revision>
  <dcterms:created xsi:type="dcterms:W3CDTF">2016-04-18T04:04:28Z</dcterms:created>
  <dcterms:modified xsi:type="dcterms:W3CDTF">2016-05-04T16:05:43Z</dcterms:modified>
</cp:coreProperties>
</file>