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263" r:id="rId6"/>
    <p:sldId id="264" r:id="rId7"/>
    <p:sldId id="267" r:id="rId8"/>
    <p:sldId id="266" r:id="rId9"/>
    <p:sldId id="268" r:id="rId10"/>
    <p:sldId id="269" r:id="rId11"/>
    <p:sldId id="270" r:id="rId12"/>
    <p:sldId id="265"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90" r:id="rId31"/>
    <p:sldId id="289" r:id="rId32"/>
    <p:sldId id="291" r:id="rId33"/>
    <p:sldId id="284" r:id="rId34"/>
    <p:sldId id="292" r:id="rId35"/>
    <p:sldId id="293" r:id="rId36"/>
    <p:sldId id="294" r:id="rId37"/>
    <p:sldId id="295" r:id="rId38"/>
    <p:sldId id="296"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D23A913-934C-4CF5-8D80-D12BF245BA2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21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7BDCD-BF4D-404D-B86C-C2E29814C6B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A913-934C-4CF5-8D80-D12BF245BA2D}" type="slidenum">
              <a:rPr lang="en-US" smtClean="0"/>
              <a:t>‹#›</a:t>
            </a:fld>
            <a:endParaRPr lang="en-US"/>
          </a:p>
        </p:txBody>
      </p:sp>
    </p:spTree>
    <p:extLst>
      <p:ext uri="{BB962C8B-B14F-4D97-AF65-F5344CB8AC3E}">
        <p14:creationId xmlns:p14="http://schemas.microsoft.com/office/powerpoint/2010/main" val="325174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86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86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spTree>
    <p:extLst>
      <p:ext uri="{BB962C8B-B14F-4D97-AF65-F5344CB8AC3E}">
        <p14:creationId xmlns:p14="http://schemas.microsoft.com/office/powerpoint/2010/main" val="43372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381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12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97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19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spTree>
    <p:extLst>
      <p:ext uri="{BB962C8B-B14F-4D97-AF65-F5344CB8AC3E}">
        <p14:creationId xmlns:p14="http://schemas.microsoft.com/office/powerpoint/2010/main" val="36546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BDCD-BF4D-404D-B86C-C2E29814C6B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A913-934C-4CF5-8D80-D12BF245BA2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17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07BDCD-BF4D-404D-B86C-C2E29814C6B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A913-934C-4CF5-8D80-D12BF245BA2D}" type="slidenum">
              <a:rPr lang="en-US" smtClean="0"/>
              <a:t>‹#›</a:t>
            </a:fld>
            <a:endParaRPr lang="en-US"/>
          </a:p>
        </p:txBody>
      </p:sp>
    </p:spTree>
    <p:extLst>
      <p:ext uri="{BB962C8B-B14F-4D97-AF65-F5344CB8AC3E}">
        <p14:creationId xmlns:p14="http://schemas.microsoft.com/office/powerpoint/2010/main" val="138054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07BDCD-BF4D-404D-B86C-C2E29814C6BE}"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3A913-934C-4CF5-8D80-D12BF245BA2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94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07BDCD-BF4D-404D-B86C-C2E29814C6BE}"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3A913-934C-4CF5-8D80-D12BF245BA2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96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7BDCD-BF4D-404D-B86C-C2E29814C6BE}"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3A913-934C-4CF5-8D80-D12BF245BA2D}" type="slidenum">
              <a:rPr lang="en-US" smtClean="0"/>
              <a:t>‹#›</a:t>
            </a:fld>
            <a:endParaRPr lang="en-US"/>
          </a:p>
        </p:txBody>
      </p:sp>
    </p:spTree>
    <p:extLst>
      <p:ext uri="{BB962C8B-B14F-4D97-AF65-F5344CB8AC3E}">
        <p14:creationId xmlns:p14="http://schemas.microsoft.com/office/powerpoint/2010/main" val="341751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7BDCD-BF4D-404D-B86C-C2E29814C6B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A913-934C-4CF5-8D80-D12BF245BA2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06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7BDCD-BF4D-404D-B86C-C2E29814C6B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A913-934C-4CF5-8D80-D12BF245BA2D}" type="slidenum">
              <a:rPr lang="en-US" smtClean="0"/>
              <a:t>‹#›</a:t>
            </a:fld>
            <a:endParaRPr lang="en-US"/>
          </a:p>
        </p:txBody>
      </p:sp>
    </p:spTree>
    <p:extLst>
      <p:ext uri="{BB962C8B-B14F-4D97-AF65-F5344CB8AC3E}">
        <p14:creationId xmlns:p14="http://schemas.microsoft.com/office/powerpoint/2010/main" val="184870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07BDCD-BF4D-404D-B86C-C2E29814C6BE}" type="datetimeFigureOut">
              <a:rPr lang="en-US" smtClean="0"/>
              <a:t>6/7/2016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23A913-934C-4CF5-8D80-D12BF245BA2D}" type="slidenum">
              <a:rPr lang="en-US" smtClean="0"/>
              <a:t>‹#›</a:t>
            </a:fld>
            <a:endParaRPr lang="en-US"/>
          </a:p>
        </p:txBody>
      </p:sp>
    </p:spTree>
    <p:extLst>
      <p:ext uri="{BB962C8B-B14F-4D97-AF65-F5344CB8AC3E}">
        <p14:creationId xmlns:p14="http://schemas.microsoft.com/office/powerpoint/2010/main" val="361712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xI7PTVRfhQ" TargetMode="External"/><Relationship Id="rId2" Type="http://schemas.openxmlformats.org/officeDocument/2006/relationships/hyperlink" Target="https://www.youtube.com/watch?v=4YOwEqGykDM"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6NcqQkKjqT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hu4eTijdIv0"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L_Gq7Shc-Y" TargetMode="External"/><Relationship Id="rId2" Type="http://schemas.openxmlformats.org/officeDocument/2006/relationships/hyperlink" Target="https://www.youtube.com/watch?v=9Wv9jrk-gX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wAKvwTL8T0" TargetMode="External"/><Relationship Id="rId2" Type="http://schemas.openxmlformats.org/officeDocument/2006/relationships/hyperlink" Target="https://www.youtube.com/watch?v=Naecv3h868c"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1ovv6lmPHS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1CGzk-nV06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MNRJMN9oM4M" TargetMode="External"/><Relationship Id="rId2" Type="http://schemas.openxmlformats.org/officeDocument/2006/relationships/hyperlink" Target="https://www.youtube.com/watch?v=HXPCQBD_WG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VkrOl5c4Qj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mNeLuB2KKp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RlahSNCBqA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bSVwmSzxKtU" TargetMode="External"/><Relationship Id="rId2" Type="http://schemas.openxmlformats.org/officeDocument/2006/relationships/hyperlink" Target="https://www.youtube.com/watch?v=4ujSv2z3MEk"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KmUOYWRLrK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B1NPBdXYwQ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SVQlcxiQlzI" TargetMode="External"/><Relationship Id="rId2" Type="http://schemas.openxmlformats.org/officeDocument/2006/relationships/hyperlink" Target="https://www.youtube.com/watch?v=nNhDkKAvxFk" TargetMode="Externa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youtube.com/watch?v=Myaonferpl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WgYpYlSRWS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youtube.com/watch?v=i6lxO6W2-m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krv.com/kid-missing-25-brain-graduated-high-school-first-class/" TargetMode="External"/><Relationship Id="rId2" Type="http://schemas.openxmlformats.org/officeDocument/2006/relationships/hyperlink" Target="https://www.youtube.com/watch?v=FrULrWRlGB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_0aNILW6IL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71pCilo8k4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6uMcdpiV09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Brain and Behavior</a:t>
            </a:r>
            <a:endParaRPr lang="en-US" dirty="0"/>
          </a:p>
        </p:txBody>
      </p:sp>
    </p:spTree>
    <p:extLst>
      <p:ext uri="{BB962C8B-B14F-4D97-AF65-F5344CB8AC3E}">
        <p14:creationId xmlns:p14="http://schemas.microsoft.com/office/powerpoint/2010/main" val="173755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neurotransmitters-141022122857-conversion-gate01/95/neurotransmitters-6-638.jpg?cb=1413981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7689" y="903110"/>
            <a:ext cx="8816622" cy="521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38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pic>
        <p:nvPicPr>
          <p:cNvPr id="5122" name="Picture 2" descr="http://www.hazeldenbettyford.org/~/media/article-miscellaneous-images/bcr_dopamine_300x330.jpg?h=358&amp;w=300&amp;la=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8710" y="2032001"/>
            <a:ext cx="4306711" cy="414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64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pic>
        <p:nvPicPr>
          <p:cNvPr id="6146" name="Picture 2" descr="http://image.slidesharecdn.com/acetylcholinemetabolism-140916072633-phpapp01/95/acetylcholine-metabolism-by-dr-ashok-kumar-j-3-638.jpg?cb=141085244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7804" y="1930401"/>
            <a:ext cx="6425173" cy="442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76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Neurotransmitters</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3200" b="1" dirty="0" smtClean="0"/>
              <a:t>Epinephrine, </a:t>
            </a:r>
          </a:p>
          <a:p>
            <a:pPr marL="0" indent="0">
              <a:buNone/>
            </a:pPr>
            <a:r>
              <a:rPr lang="en-US" dirty="0" smtClean="0"/>
              <a:t>more </a:t>
            </a:r>
            <a:r>
              <a:rPr lang="en-US" dirty="0"/>
              <a:t>commonly known as adrenaline, is a hormone secreted by the medulla of the adrenal glands.  Strong emotions such as fear or anger cause epinephrine to be released into the bloodstream, which causes an increase in heart rate, muscle strength, blood pressure, and sugar metabolism.  This reaction, known as the “Flight or Fight Response” prepares the body for strenuous activity. </a:t>
            </a:r>
          </a:p>
        </p:txBody>
      </p:sp>
      <p:pic>
        <p:nvPicPr>
          <p:cNvPr id="7170" name="Picture 2" descr="https://www.smartlivingnetwork.com/uploads/20150210084519new-style-epi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353" y="982132"/>
            <a:ext cx="6172200" cy="194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3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pic>
        <p:nvPicPr>
          <p:cNvPr id="9218" name="Picture 2" descr="http://www.botanical-online.com/fotos/alimentos2/properties_seroton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000" y="2285999"/>
            <a:ext cx="7111999" cy="393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61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itlife.tv/wp-content/uploads/2015/06/Serotonin-Deficiency.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1600" y="1162757"/>
            <a:ext cx="7100711" cy="436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41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using artificial neurotransmitters??</a:t>
            </a:r>
            <a:endParaRPr lang="en-US" dirty="0"/>
          </a:p>
        </p:txBody>
      </p:sp>
      <p:sp>
        <p:nvSpPr>
          <p:cNvPr id="3" name="Content Placeholder 2"/>
          <p:cNvSpPr>
            <a:spLocks noGrp="1"/>
          </p:cNvSpPr>
          <p:nvPr>
            <p:ph idx="1"/>
          </p:nvPr>
        </p:nvSpPr>
        <p:spPr>
          <a:xfrm>
            <a:off x="767367" y="2827388"/>
            <a:ext cx="9601196" cy="3318936"/>
          </a:xfrm>
        </p:spPr>
        <p:txBody>
          <a:bodyPr/>
          <a:lstStyle/>
          <a:p>
            <a:r>
              <a:rPr lang="en-US" dirty="0" smtClean="0"/>
              <a:t>Coffee, drugs, prescription drugs?</a:t>
            </a:r>
          </a:p>
          <a:p>
            <a:endParaRPr lang="en-US" dirty="0"/>
          </a:p>
          <a:p>
            <a:r>
              <a:rPr lang="en-US" dirty="0">
                <a:hlinkClick r:id="rId2"/>
              </a:rPr>
              <a:t>https://</a:t>
            </a:r>
            <a:r>
              <a:rPr lang="en-US" dirty="0" smtClean="0">
                <a:hlinkClick r:id="rId2"/>
              </a:rPr>
              <a:t>www.youtube.com/watch?v=4YOwEqGykDM</a:t>
            </a:r>
            <a:endParaRPr lang="en-US" dirty="0" smtClean="0"/>
          </a:p>
          <a:p>
            <a:r>
              <a:rPr lang="en-US" dirty="0">
                <a:hlinkClick r:id="rId3"/>
              </a:rPr>
              <a:t>https://</a:t>
            </a:r>
            <a:r>
              <a:rPr lang="en-US" dirty="0" smtClean="0">
                <a:hlinkClick r:id="rId3"/>
              </a:rPr>
              <a:t>www.youtube.com/watch?v=vxI7PTVRfhQ</a:t>
            </a:r>
            <a:endParaRPr lang="en-US" dirty="0" smtClean="0"/>
          </a:p>
          <a:p>
            <a:endParaRPr lang="en-US" dirty="0" smtClean="0"/>
          </a:p>
          <a:p>
            <a:endParaRPr lang="en-US" dirty="0"/>
          </a:p>
        </p:txBody>
      </p:sp>
      <p:pic>
        <p:nvPicPr>
          <p:cNvPr id="10242" name="Picture 2" descr="https://i.ytimg.com/vi/RRMu6dtw84E/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320" y="982132"/>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7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Disorders</a:t>
            </a:r>
            <a:endParaRPr lang="en-US" dirty="0"/>
          </a:p>
        </p:txBody>
      </p:sp>
      <p:sp>
        <p:nvSpPr>
          <p:cNvPr id="3" name="Content Placeholder 2"/>
          <p:cNvSpPr>
            <a:spLocks noGrp="1"/>
          </p:cNvSpPr>
          <p:nvPr>
            <p:ph idx="1"/>
          </p:nvPr>
        </p:nvSpPr>
        <p:spPr/>
        <p:txBody>
          <a:bodyPr/>
          <a:lstStyle/>
          <a:p>
            <a:r>
              <a:rPr lang="en-US" dirty="0" smtClean="0"/>
              <a:t>Epilepsy</a:t>
            </a:r>
            <a:r>
              <a:rPr lang="en-US" dirty="0" smtClean="0">
                <a:sym typeface="Wingdings" panose="05000000000000000000" pitchFamily="2" charset="2"/>
              </a:rPr>
              <a:t> What is it??</a:t>
            </a:r>
          </a:p>
          <a:p>
            <a:r>
              <a:rPr lang="en-US" dirty="0">
                <a:hlinkClick r:id="rId2"/>
              </a:rPr>
              <a:t>https://</a:t>
            </a:r>
            <a:r>
              <a:rPr lang="en-US" dirty="0" smtClean="0">
                <a:hlinkClick r:id="rId2"/>
              </a:rPr>
              <a:t>www.youtube.com/watch?v=6NcqQkKjqTI</a:t>
            </a:r>
            <a:endParaRPr lang="en-US" dirty="0" smtClean="0"/>
          </a:p>
          <a:p>
            <a:endParaRPr lang="en-US" dirty="0"/>
          </a:p>
        </p:txBody>
      </p:sp>
      <p:pic>
        <p:nvPicPr>
          <p:cNvPr id="11266" name="Picture 2" descr="http://i.huffpost.com/gen/1059186/images/o-EPILEPSY-AWARENESS-MONTH-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62" y="3647405"/>
            <a:ext cx="3688399" cy="222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Disorders</a:t>
            </a:r>
            <a:endParaRPr lang="en-US" dirty="0"/>
          </a:p>
        </p:txBody>
      </p:sp>
      <p:sp>
        <p:nvSpPr>
          <p:cNvPr id="3" name="Content Placeholder 2"/>
          <p:cNvSpPr>
            <a:spLocks noGrp="1"/>
          </p:cNvSpPr>
          <p:nvPr>
            <p:ph idx="1"/>
          </p:nvPr>
        </p:nvSpPr>
        <p:spPr>
          <a:xfrm>
            <a:off x="1189914" y="2466448"/>
            <a:ext cx="9601196" cy="3318936"/>
          </a:xfrm>
        </p:spPr>
        <p:txBody>
          <a:bodyPr/>
          <a:lstStyle/>
          <a:p>
            <a:r>
              <a:rPr lang="en-US" dirty="0" smtClean="0"/>
              <a:t>Parkinson’s Disease</a:t>
            </a:r>
            <a:r>
              <a:rPr lang="en-US" dirty="0" smtClean="0">
                <a:sym typeface="Wingdings" panose="05000000000000000000" pitchFamily="2" charset="2"/>
              </a:rPr>
              <a:t> What is it?</a:t>
            </a:r>
          </a:p>
          <a:p>
            <a:r>
              <a:rPr lang="en-US" dirty="0" smtClean="0">
                <a:sym typeface="Wingdings" panose="05000000000000000000" pitchFamily="2" charset="2"/>
              </a:rPr>
              <a:t>EXPERIMENT!!</a:t>
            </a:r>
          </a:p>
          <a:p>
            <a:r>
              <a:rPr lang="en-US" dirty="0">
                <a:hlinkClick r:id="rId2"/>
              </a:rPr>
              <a:t>https://</a:t>
            </a:r>
            <a:r>
              <a:rPr lang="en-US" dirty="0" smtClean="0">
                <a:hlinkClick r:id="rId2"/>
              </a:rPr>
              <a:t>www.youtube.com/watch?v=hu4eTijdIv0</a:t>
            </a:r>
            <a:endParaRPr lang="en-US" dirty="0" smtClean="0"/>
          </a:p>
          <a:p>
            <a:endParaRPr lang="en-US" dirty="0"/>
          </a:p>
          <a:p>
            <a:pPr marL="0" indent="0">
              <a:buNone/>
            </a:pPr>
            <a:endParaRPr lang="en-US" dirty="0"/>
          </a:p>
        </p:txBody>
      </p:sp>
      <p:pic>
        <p:nvPicPr>
          <p:cNvPr id="12290" name="Picture 2" descr="http://s1.reutersmedia.net/resources/r/?m=02&amp;d=20120404&amp;t=2&amp;i=590879023&amp;w=644&amp;fh=&amp;fw=&amp;ll=&amp;pl=&amp;sq=&amp;r=CBRE83317M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02" y="3966693"/>
            <a:ext cx="4286250" cy="223685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healthlifemedia.com/healthy/wp-content/uploads/2016/01/Symptoms-of-Parkinsons-Dise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48" y="3915782"/>
            <a:ext cx="3714750" cy="228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69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Disorder</a:t>
            </a:r>
            <a:endParaRPr lang="en-US" dirty="0"/>
          </a:p>
        </p:txBody>
      </p:sp>
      <p:sp>
        <p:nvSpPr>
          <p:cNvPr id="3" name="Content Placeholder 2"/>
          <p:cNvSpPr>
            <a:spLocks noGrp="1"/>
          </p:cNvSpPr>
          <p:nvPr>
            <p:ph idx="1"/>
          </p:nvPr>
        </p:nvSpPr>
        <p:spPr/>
        <p:txBody>
          <a:bodyPr/>
          <a:lstStyle/>
          <a:p>
            <a:r>
              <a:rPr lang="en-US" dirty="0" smtClean="0"/>
              <a:t>Alzheimer’s disease</a:t>
            </a:r>
            <a:r>
              <a:rPr lang="en-US" dirty="0" smtClean="0">
                <a:sym typeface="Wingdings" panose="05000000000000000000" pitchFamily="2" charset="2"/>
              </a:rPr>
              <a:t> What is it? </a:t>
            </a:r>
          </a:p>
          <a:p>
            <a:r>
              <a:rPr lang="en-US" dirty="0">
                <a:hlinkClick r:id="rId2"/>
              </a:rPr>
              <a:t>https://</a:t>
            </a:r>
            <a:r>
              <a:rPr lang="en-US" dirty="0" smtClean="0">
                <a:hlinkClick r:id="rId2"/>
              </a:rPr>
              <a:t>www.youtube.com/watch?v=9Wv9jrk-gXc</a:t>
            </a:r>
            <a:endParaRPr lang="en-US" dirty="0"/>
          </a:p>
          <a:p>
            <a:endParaRPr lang="en-US" dirty="0" smtClean="0"/>
          </a:p>
          <a:p>
            <a:r>
              <a:rPr lang="en-US" dirty="0" smtClean="0"/>
              <a:t>Lets look at a case</a:t>
            </a:r>
          </a:p>
          <a:p>
            <a:r>
              <a:rPr lang="en-US" dirty="0">
                <a:hlinkClick r:id="rId3"/>
              </a:rPr>
              <a:t>https://</a:t>
            </a:r>
            <a:r>
              <a:rPr lang="en-US" dirty="0" smtClean="0">
                <a:hlinkClick r:id="rId3"/>
              </a:rPr>
              <a:t>www.youtube.com/watch?v=LL_Gq7Shc-Y</a:t>
            </a:r>
            <a:endParaRPr lang="en-US" dirty="0" smtClean="0"/>
          </a:p>
          <a:p>
            <a:endParaRPr lang="en-US" dirty="0" smtClean="0"/>
          </a:p>
          <a:p>
            <a:endParaRPr lang="en-US" dirty="0"/>
          </a:p>
        </p:txBody>
      </p:sp>
    </p:spTree>
    <p:extLst>
      <p:ext uri="{BB962C8B-B14F-4D97-AF65-F5344CB8AC3E}">
        <p14:creationId xmlns:p14="http://schemas.microsoft.com/office/powerpoint/2010/main" val="12861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Left and Right Hemisphere is there a difference?</a:t>
            </a:r>
            <a:endParaRPr lang="en-US" dirty="0"/>
          </a:p>
        </p:txBody>
      </p:sp>
      <p:pic>
        <p:nvPicPr>
          <p:cNvPr id="2050" name="Picture 2" descr="http://userfiles.steadyhealth.com/userfiles/2/articles/Shutterstock/Shutterstock2311/shutterstock-left-right-brain-siz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2150" y="2279560"/>
            <a:ext cx="7547019" cy="457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8270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Disorder</a:t>
            </a:r>
            <a:endParaRPr lang="en-US" dirty="0"/>
          </a:p>
        </p:txBody>
      </p:sp>
      <p:sp>
        <p:nvSpPr>
          <p:cNvPr id="3" name="Content Placeholder 2"/>
          <p:cNvSpPr>
            <a:spLocks noGrp="1"/>
          </p:cNvSpPr>
          <p:nvPr>
            <p:ph idx="1"/>
          </p:nvPr>
        </p:nvSpPr>
        <p:spPr/>
        <p:txBody>
          <a:bodyPr/>
          <a:lstStyle/>
          <a:p>
            <a:r>
              <a:rPr lang="en-US" dirty="0" smtClean="0"/>
              <a:t>Multiple Sclerosis</a:t>
            </a:r>
            <a:r>
              <a:rPr lang="en-US" dirty="0" smtClean="0">
                <a:sym typeface="Wingdings" panose="05000000000000000000" pitchFamily="2" charset="2"/>
              </a:rPr>
              <a:t> What is it?</a:t>
            </a:r>
          </a:p>
          <a:p>
            <a:r>
              <a:rPr lang="en-US" dirty="0">
                <a:sym typeface="Wingdings" panose="05000000000000000000" pitchFamily="2" charset="2"/>
                <a:hlinkClick r:id="rId2"/>
              </a:rPr>
              <a:t>https://</a:t>
            </a:r>
            <a:r>
              <a:rPr lang="en-US" dirty="0" smtClean="0">
                <a:sym typeface="Wingdings" panose="05000000000000000000" pitchFamily="2" charset="2"/>
                <a:hlinkClick r:id="rId2"/>
              </a:rPr>
              <a:t>www.youtube.com/watch?v=Naecv3h868c</a:t>
            </a:r>
            <a:endParaRPr lang="en-US" dirty="0" smtClean="0">
              <a:sym typeface="Wingdings" panose="05000000000000000000" pitchFamily="2" charset="2"/>
            </a:endParaRPr>
          </a:p>
          <a:p>
            <a:r>
              <a:rPr lang="en-US" dirty="0">
                <a:sym typeface="Wingdings" panose="05000000000000000000" pitchFamily="2" charset="2"/>
                <a:hlinkClick r:id="rId3"/>
              </a:rPr>
              <a:t>https://</a:t>
            </a:r>
            <a:r>
              <a:rPr lang="en-US" dirty="0" smtClean="0">
                <a:sym typeface="Wingdings" panose="05000000000000000000" pitchFamily="2" charset="2"/>
                <a:hlinkClick r:id="rId3"/>
              </a:rPr>
              <a:t>www.youtube.com/watch?v=kwAKvwTL8T0</a:t>
            </a:r>
            <a:endParaRPr lang="en-US" dirty="0" smtClean="0">
              <a:sym typeface="Wingdings" panose="05000000000000000000" pitchFamily="2" charset="2"/>
            </a:endParaRPr>
          </a:p>
          <a:p>
            <a:endParaRPr lang="en-US" dirty="0" smtClean="0">
              <a:sym typeface="Wingdings" panose="05000000000000000000" pitchFamily="2" charset="2"/>
            </a:endParaRPr>
          </a:p>
          <a:p>
            <a:endParaRPr lang="en-US" dirty="0"/>
          </a:p>
        </p:txBody>
      </p:sp>
      <p:pic>
        <p:nvPicPr>
          <p:cNvPr id="1026" name="Picture 2" descr="http://www.carefecthomecareservices.com/blog/wp-content/uploads/2014/03/multiple-sclerosis-demylin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47" y="4036096"/>
            <a:ext cx="52387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76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72" y="982132"/>
            <a:ext cx="9601196" cy="1303867"/>
          </a:xfrm>
        </p:spPr>
        <p:txBody>
          <a:bodyPr/>
          <a:lstStyle/>
          <a:p>
            <a:pPr algn="l"/>
            <a:r>
              <a:rPr lang="en-US" dirty="0" smtClean="0"/>
              <a:t>Monitoring the brain</a:t>
            </a:r>
            <a:endParaRPr lang="en-US" dirty="0"/>
          </a:p>
        </p:txBody>
      </p:sp>
      <p:sp>
        <p:nvSpPr>
          <p:cNvPr id="3" name="Content Placeholder 2"/>
          <p:cNvSpPr>
            <a:spLocks noGrp="1"/>
          </p:cNvSpPr>
          <p:nvPr>
            <p:ph idx="1"/>
          </p:nvPr>
        </p:nvSpPr>
        <p:spPr/>
        <p:txBody>
          <a:bodyPr/>
          <a:lstStyle/>
          <a:p>
            <a:r>
              <a:rPr lang="en-US" dirty="0" smtClean="0"/>
              <a:t>What are some ways we can monitor the brain?</a:t>
            </a:r>
          </a:p>
          <a:p>
            <a:pPr lvl="1"/>
            <a:r>
              <a:rPr lang="en-US" dirty="0" smtClean="0"/>
              <a:t>There are 3 machines that are highly important:</a:t>
            </a:r>
          </a:p>
          <a:p>
            <a:pPr lvl="1"/>
            <a:endParaRPr lang="en-US" dirty="0"/>
          </a:p>
          <a:p>
            <a:pPr marL="0" indent="0">
              <a:buNone/>
            </a:pPr>
            <a:r>
              <a:rPr lang="en-US" dirty="0" smtClean="0"/>
              <a:t>-</a:t>
            </a:r>
            <a:r>
              <a:rPr lang="en-US" b="1" i="1" dirty="0" smtClean="0"/>
              <a:t>Electroencephalograms (EEGs)- </a:t>
            </a:r>
            <a:r>
              <a:rPr lang="en-US" dirty="0" smtClean="0"/>
              <a:t>Records brain wave activity. Brain waves change depending upon the type of thinking. Detects malfunctions that occur in any of the neurons.</a:t>
            </a:r>
          </a:p>
          <a:p>
            <a:pPr marL="0" indent="0">
              <a:buNone/>
            </a:pPr>
            <a:r>
              <a:rPr lang="en-US" dirty="0">
                <a:hlinkClick r:id="rId2"/>
              </a:rPr>
              <a:t>https://</a:t>
            </a:r>
            <a:r>
              <a:rPr lang="en-US" dirty="0" smtClean="0">
                <a:hlinkClick r:id="rId2"/>
              </a:rPr>
              <a:t>www.youtube.com/watch?v=1ovv6lmPHSI</a:t>
            </a:r>
            <a:endParaRPr lang="en-US" dirty="0" smtClean="0"/>
          </a:p>
          <a:p>
            <a:pPr marL="0" indent="0">
              <a:buNone/>
            </a:pPr>
            <a:endParaRPr lang="en-US" dirty="0" smtClean="0"/>
          </a:p>
        </p:txBody>
      </p:sp>
      <p:pic>
        <p:nvPicPr>
          <p:cNvPr id="2050" name="Picture 2" descr="https://api.kramesstaywell.com/Content/6066ca30-310a-4170-b001-a4ab013d61fd/medical-illustrations/Images/pnerv20140331v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443" y="770485"/>
            <a:ext cx="3928098" cy="303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5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the brain</a:t>
            </a:r>
            <a:endParaRPr lang="en-US" dirty="0"/>
          </a:p>
        </p:txBody>
      </p:sp>
      <p:sp>
        <p:nvSpPr>
          <p:cNvPr id="3" name="Content Placeholder 2"/>
          <p:cNvSpPr>
            <a:spLocks noGrp="1"/>
          </p:cNvSpPr>
          <p:nvPr>
            <p:ph idx="1"/>
          </p:nvPr>
        </p:nvSpPr>
        <p:spPr>
          <a:xfrm>
            <a:off x="715853" y="2453901"/>
            <a:ext cx="9601196" cy="3318936"/>
          </a:xfrm>
        </p:spPr>
        <p:txBody>
          <a:bodyPr/>
          <a:lstStyle/>
          <a:p>
            <a:r>
              <a:rPr lang="en-US" b="1" dirty="0" smtClean="0"/>
              <a:t>Positron Emission Tomography (PET Scans): </a:t>
            </a:r>
            <a:r>
              <a:rPr lang="en-US" dirty="0" smtClean="0"/>
              <a:t>Is a method by which doctors can look at which areas of the brain are active at any given time. An active area of the brain requires glucose. So doctors administer a radioactive solution containing glucose (injected), active areas of the brain then give off temporary radioactivity</a:t>
            </a:r>
          </a:p>
        </p:txBody>
      </p:sp>
      <p:pic>
        <p:nvPicPr>
          <p:cNvPr id="3074" name="Picture 2" descr="http://learn.genetics.utah.edu/content/addiction/brainimaging/PET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513" y="3902298"/>
            <a:ext cx="5623775" cy="253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71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the Brain</a:t>
            </a:r>
            <a:endParaRPr lang="en-US" dirty="0"/>
          </a:p>
        </p:txBody>
      </p:sp>
      <p:sp>
        <p:nvSpPr>
          <p:cNvPr id="3" name="Content Placeholder 2"/>
          <p:cNvSpPr>
            <a:spLocks noGrp="1"/>
          </p:cNvSpPr>
          <p:nvPr>
            <p:ph idx="1"/>
          </p:nvPr>
        </p:nvSpPr>
        <p:spPr/>
        <p:txBody>
          <a:bodyPr/>
          <a:lstStyle/>
          <a:p>
            <a:r>
              <a:rPr lang="en-US" b="1" dirty="0" smtClean="0"/>
              <a:t>Magnetic Resonance Imaging (MRIs): </a:t>
            </a:r>
            <a:r>
              <a:rPr lang="en-US" dirty="0" smtClean="0"/>
              <a:t>Use magnetic pulses to show researchers the health of cells. The machine can tell if a certain area of the brain are full of water or are processing oxygen efficiently.</a:t>
            </a:r>
          </a:p>
          <a:p>
            <a:r>
              <a:rPr lang="en-US" dirty="0" smtClean="0"/>
              <a:t>They are used not only to get an image but to also monitor soft tissue in the human body</a:t>
            </a:r>
          </a:p>
          <a:p>
            <a:endParaRPr lang="en-US" dirty="0"/>
          </a:p>
          <a:p>
            <a:r>
              <a:rPr lang="en-US" dirty="0">
                <a:hlinkClick r:id="rId2"/>
              </a:rPr>
              <a:t>https://</a:t>
            </a:r>
            <a:r>
              <a:rPr lang="en-US" dirty="0" smtClean="0">
                <a:hlinkClick r:id="rId2"/>
              </a:rPr>
              <a:t>www.youtube.com/watch?v=1CGzk-nV06g</a:t>
            </a:r>
            <a:endParaRPr lang="en-US" dirty="0" smtClean="0"/>
          </a:p>
          <a:p>
            <a:endParaRPr lang="en-US" dirty="0" smtClean="0"/>
          </a:p>
        </p:txBody>
      </p:sp>
    </p:spTree>
    <p:extLst>
      <p:ext uri="{BB962C8B-B14F-4D97-AF65-F5344CB8AC3E}">
        <p14:creationId xmlns:p14="http://schemas.microsoft.com/office/powerpoint/2010/main" val="39767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3" name="Content Placeholder 2"/>
          <p:cNvSpPr>
            <a:spLocks noGrp="1"/>
          </p:cNvSpPr>
          <p:nvPr>
            <p:ph idx="1"/>
          </p:nvPr>
        </p:nvSpPr>
        <p:spPr/>
        <p:txBody>
          <a:bodyPr>
            <a:normAutofit fontScale="92500"/>
          </a:bodyPr>
          <a:lstStyle/>
          <a:p>
            <a:r>
              <a:rPr lang="en-US" dirty="0" smtClean="0"/>
              <a:t>This system consists of glands that produce and release hormones into the body.</a:t>
            </a:r>
          </a:p>
          <a:p>
            <a:r>
              <a:rPr lang="en-US" dirty="0">
                <a:hlinkClick r:id="rId2"/>
              </a:rPr>
              <a:t>https://</a:t>
            </a:r>
            <a:r>
              <a:rPr lang="en-US" dirty="0" smtClean="0">
                <a:hlinkClick r:id="rId2"/>
              </a:rPr>
              <a:t>www.youtube.com/watch?v=HXPCQBD_WGI</a:t>
            </a:r>
            <a:endParaRPr lang="en-US" dirty="0" smtClean="0"/>
          </a:p>
          <a:p>
            <a:pPr marL="0" indent="0">
              <a:buNone/>
            </a:pPr>
            <a:r>
              <a:rPr lang="en-US" b="1" i="1" dirty="0" smtClean="0"/>
              <a:t>What are hormones?</a:t>
            </a:r>
          </a:p>
          <a:p>
            <a:pPr marL="0" indent="0">
              <a:buNone/>
            </a:pPr>
            <a:r>
              <a:rPr lang="en-US" dirty="0"/>
              <a:t>	</a:t>
            </a:r>
            <a:r>
              <a:rPr lang="en-US" dirty="0" smtClean="0"/>
              <a:t>-They are responsible for controlling body temperature, controlling feeding 	behavior, determining which sex organs a child develops, and effects the 	moods of both men and women.</a:t>
            </a:r>
          </a:p>
          <a:p>
            <a:pPr marL="0" indent="0">
              <a:buNone/>
            </a:pPr>
            <a:r>
              <a:rPr lang="en-US" dirty="0">
                <a:hlinkClick r:id="rId3"/>
              </a:rPr>
              <a:t>https://</a:t>
            </a:r>
            <a:r>
              <a:rPr lang="en-US" dirty="0" smtClean="0">
                <a:hlinkClick r:id="rId3"/>
              </a:rPr>
              <a:t>www.youtube.com/watch?v=MNRJMN9oM4M</a:t>
            </a:r>
            <a:endParaRPr lang="en-US" dirty="0" smtClean="0"/>
          </a:p>
          <a:p>
            <a:pPr marL="0" indent="0">
              <a:buNone/>
            </a:pPr>
            <a:endParaRPr lang="en-US" dirty="0"/>
          </a:p>
        </p:txBody>
      </p:sp>
    </p:spTree>
    <p:extLst>
      <p:ext uri="{BB962C8B-B14F-4D97-AF65-F5344CB8AC3E}">
        <p14:creationId xmlns:p14="http://schemas.microsoft.com/office/powerpoint/2010/main" val="2102232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3" name="Content Placeholder 2"/>
          <p:cNvSpPr>
            <a:spLocks noGrp="1"/>
          </p:cNvSpPr>
          <p:nvPr>
            <p:ph idx="1"/>
          </p:nvPr>
        </p:nvSpPr>
        <p:spPr/>
        <p:txBody>
          <a:bodyPr/>
          <a:lstStyle/>
          <a:p>
            <a:r>
              <a:rPr lang="en-US" dirty="0" smtClean="0"/>
              <a:t>What are some other important hormones??</a:t>
            </a:r>
          </a:p>
          <a:p>
            <a:pPr lvl="1"/>
            <a:r>
              <a:rPr lang="en-US" dirty="0" smtClean="0"/>
              <a:t>-Progesterone, prolactin, estradiol</a:t>
            </a:r>
          </a:p>
          <a:p>
            <a:pPr lvl="1"/>
            <a:r>
              <a:rPr lang="en-US" dirty="0">
                <a:hlinkClick r:id="rId2"/>
              </a:rPr>
              <a:t>https://</a:t>
            </a:r>
            <a:r>
              <a:rPr lang="en-US" dirty="0" smtClean="0">
                <a:hlinkClick r:id="rId2"/>
              </a:rPr>
              <a:t>www.youtube.com/watch?v=VkrOl5c4Qjw</a:t>
            </a:r>
            <a:endParaRPr lang="en-US" dirty="0" smtClean="0"/>
          </a:p>
          <a:p>
            <a:pPr lvl="1"/>
            <a:endParaRPr lang="en-US" dirty="0"/>
          </a:p>
        </p:txBody>
      </p:sp>
      <p:pic>
        <p:nvPicPr>
          <p:cNvPr id="4098" name="Picture 2" descr="http://www.nationalrighttolifenews.org/news/wp-content/uploads/2015/03/momdadbaby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471" y="3980392"/>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382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584" y="879101"/>
            <a:ext cx="9601196" cy="1303867"/>
          </a:xfrm>
        </p:spPr>
        <p:txBody>
          <a:bodyPr/>
          <a:lstStyle/>
          <a:p>
            <a:r>
              <a:rPr lang="en-US" dirty="0" smtClean="0"/>
              <a:t>How important is Sleep?</a:t>
            </a:r>
            <a:endParaRPr lang="en-US" dirty="0"/>
          </a:p>
        </p:txBody>
      </p:sp>
      <p:sp>
        <p:nvSpPr>
          <p:cNvPr id="3" name="Content Placeholder 2"/>
          <p:cNvSpPr>
            <a:spLocks noGrp="1"/>
          </p:cNvSpPr>
          <p:nvPr>
            <p:ph idx="1"/>
          </p:nvPr>
        </p:nvSpPr>
        <p:spPr>
          <a:xfrm>
            <a:off x="793125" y="2428143"/>
            <a:ext cx="9601196" cy="3318936"/>
          </a:xfrm>
        </p:spPr>
        <p:txBody>
          <a:bodyPr>
            <a:normAutofit lnSpcReduction="10000"/>
          </a:bodyPr>
          <a:lstStyle/>
          <a:p>
            <a:pPr marL="0" indent="0">
              <a:buNone/>
            </a:pPr>
            <a:r>
              <a:rPr lang="en-US" dirty="0" smtClean="0"/>
              <a:t>We need sleep for our brain and neurotransmitters to replenish themselves.</a:t>
            </a:r>
          </a:p>
          <a:p>
            <a:pPr marL="0" indent="0">
              <a:spcBef>
                <a:spcPts val="0"/>
              </a:spcBef>
              <a:spcAft>
                <a:spcPts val="0"/>
              </a:spcAft>
              <a:buNone/>
            </a:pPr>
            <a:endParaRPr lang="en-US" i="1" dirty="0" smtClean="0"/>
          </a:p>
          <a:p>
            <a:pPr marL="0" indent="0">
              <a:spcBef>
                <a:spcPts val="0"/>
              </a:spcBef>
              <a:spcAft>
                <a:spcPts val="0"/>
              </a:spcAft>
              <a:buNone/>
            </a:pPr>
            <a:r>
              <a:rPr lang="en-US" i="1" dirty="0" smtClean="0"/>
              <a:t>Physiological </a:t>
            </a:r>
            <a:r>
              <a:rPr lang="en-US" i="1" dirty="0"/>
              <a:t>Changes during Sleep</a:t>
            </a:r>
            <a:r>
              <a:rPr lang="en-US" i="1" dirty="0" smtClean="0"/>
              <a:t>:</a:t>
            </a:r>
          </a:p>
          <a:p>
            <a:pPr marL="0" indent="0">
              <a:spcBef>
                <a:spcPts val="0"/>
              </a:spcBef>
              <a:spcAft>
                <a:spcPts val="0"/>
              </a:spcAft>
              <a:buNone/>
            </a:pPr>
            <a:r>
              <a:rPr lang="en-US" dirty="0"/>
              <a:t>	</a:t>
            </a:r>
            <a:r>
              <a:rPr lang="en-US" dirty="0" smtClean="0"/>
              <a:t>-The brain produces electrical impulses that change depending on a person 	being awake or asleep. These impulses are measured by a </a:t>
            </a:r>
            <a:r>
              <a:rPr lang="en-US" b="1" dirty="0" smtClean="0"/>
              <a:t>EEG </a:t>
            </a:r>
            <a:r>
              <a:rPr lang="en-US" dirty="0" smtClean="0"/>
              <a:t>	(electroencephalograms)</a:t>
            </a:r>
          </a:p>
          <a:p>
            <a:pPr marL="0" indent="0">
              <a:spcBef>
                <a:spcPts val="0"/>
              </a:spcBef>
              <a:spcAft>
                <a:spcPts val="0"/>
              </a:spcAft>
              <a:buNone/>
            </a:pPr>
            <a:endParaRPr lang="en-US" dirty="0"/>
          </a:p>
          <a:p>
            <a:pPr marL="0" indent="0">
              <a:spcBef>
                <a:spcPts val="0"/>
              </a:spcBef>
              <a:spcAft>
                <a:spcPts val="0"/>
              </a:spcAft>
              <a:buNone/>
            </a:pPr>
            <a:r>
              <a:rPr lang="en-US" dirty="0" smtClean="0"/>
              <a:t>	-The human body goes through 5 different stages during sleep.</a:t>
            </a:r>
          </a:p>
          <a:p>
            <a:pPr marL="0" indent="0">
              <a:spcBef>
                <a:spcPts val="0"/>
              </a:spcBef>
              <a:spcAft>
                <a:spcPts val="0"/>
              </a:spcAft>
              <a:buNone/>
            </a:pPr>
            <a:r>
              <a:rPr lang="en-US" dirty="0">
                <a:hlinkClick r:id="rId2"/>
              </a:rPr>
              <a:t>https://</a:t>
            </a:r>
            <a:r>
              <a:rPr lang="en-US" dirty="0" smtClean="0">
                <a:hlinkClick r:id="rId2"/>
              </a:rPr>
              <a:t>www.youtube.com/watch?v=mNeLuB2KKpY</a:t>
            </a:r>
            <a:endParaRPr lang="en-US" dirty="0" smtClean="0"/>
          </a:p>
          <a:p>
            <a:pPr marL="0" indent="0">
              <a:spcBef>
                <a:spcPts val="0"/>
              </a:spcBef>
              <a:spcAft>
                <a:spcPts val="0"/>
              </a:spcAft>
              <a:buNone/>
            </a:pPr>
            <a:endParaRPr lang="en-US" dirty="0"/>
          </a:p>
          <a:p>
            <a:pPr marL="0" indent="0">
              <a:buNone/>
            </a:pPr>
            <a:endParaRPr lang="en-US" dirty="0"/>
          </a:p>
        </p:txBody>
      </p:sp>
      <p:pic>
        <p:nvPicPr>
          <p:cNvPr id="1026" name="Picture 2" descr="http://4.bp.blogspot.com/_1oS11aB9M44/TBwbSRGobOI/AAAAAAAAAH4/ij4t9xQnR6M/s1600/cranky-early-mo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139" y="562127"/>
            <a:ext cx="3023452" cy="19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85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changes during sleep</a:t>
            </a:r>
            <a:endParaRPr lang="en-US" dirty="0"/>
          </a:p>
        </p:txBody>
      </p:sp>
      <p:sp>
        <p:nvSpPr>
          <p:cNvPr id="3" name="Content Placeholder 2"/>
          <p:cNvSpPr>
            <a:spLocks noGrp="1"/>
          </p:cNvSpPr>
          <p:nvPr>
            <p:ph idx="1"/>
          </p:nvPr>
        </p:nvSpPr>
        <p:spPr/>
        <p:txBody>
          <a:bodyPr/>
          <a:lstStyle/>
          <a:p>
            <a:r>
              <a:rPr lang="en-US" b="1" i="1" dirty="0" smtClean="0"/>
              <a:t>Stage One (light sleep): </a:t>
            </a:r>
            <a:r>
              <a:rPr lang="en-US" dirty="0" smtClean="0"/>
              <a:t>In this stage the person drifts in and out of sleep and can be awakened quite easily. </a:t>
            </a:r>
          </a:p>
          <a:p>
            <a:pPr lvl="1"/>
            <a:r>
              <a:rPr lang="en-US" dirty="0" smtClean="0"/>
              <a:t>Some people awakened during this stage can recall seeing some images</a:t>
            </a:r>
          </a:p>
          <a:p>
            <a:pPr lvl="1"/>
            <a:r>
              <a:rPr lang="en-US" dirty="0" smtClean="0"/>
              <a:t>Can experience sudden muscle contractions accompanied by the feeling that you are falling.</a:t>
            </a:r>
          </a:p>
          <a:p>
            <a:pPr lvl="1"/>
            <a:r>
              <a:rPr lang="en-US" dirty="0" smtClean="0"/>
              <a:t>Bodies can start, or make a jump, waking the person.</a:t>
            </a:r>
          </a:p>
          <a:p>
            <a:pPr lvl="1"/>
            <a:r>
              <a:rPr lang="en-US" dirty="0">
                <a:hlinkClick r:id="rId2"/>
              </a:rPr>
              <a:t>https://</a:t>
            </a:r>
            <a:r>
              <a:rPr lang="en-US" dirty="0" smtClean="0">
                <a:hlinkClick r:id="rId2"/>
              </a:rPr>
              <a:t>www.youtube.com/watch?v=RlahSNCBqAo</a:t>
            </a:r>
            <a:endParaRPr lang="en-US" dirty="0" smtClean="0"/>
          </a:p>
          <a:p>
            <a:pPr lvl="1"/>
            <a:endParaRPr lang="en-US" dirty="0"/>
          </a:p>
        </p:txBody>
      </p:sp>
    </p:spTree>
    <p:extLst>
      <p:ext uri="{BB962C8B-B14F-4D97-AF65-F5344CB8AC3E}">
        <p14:creationId xmlns:p14="http://schemas.microsoft.com/office/powerpoint/2010/main" val="2123682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changes during sleep</a:t>
            </a:r>
            <a:endParaRPr lang="en-US" dirty="0"/>
          </a:p>
        </p:txBody>
      </p:sp>
      <p:sp>
        <p:nvSpPr>
          <p:cNvPr id="3" name="Content Placeholder 2"/>
          <p:cNvSpPr>
            <a:spLocks noGrp="1"/>
          </p:cNvSpPr>
          <p:nvPr>
            <p:ph idx="1"/>
          </p:nvPr>
        </p:nvSpPr>
        <p:spPr>
          <a:xfrm>
            <a:off x="780246" y="2376628"/>
            <a:ext cx="9601196" cy="3318936"/>
          </a:xfrm>
        </p:spPr>
        <p:txBody>
          <a:bodyPr/>
          <a:lstStyle/>
          <a:p>
            <a:r>
              <a:rPr lang="en-US" b="1" i="1" dirty="0" smtClean="0"/>
              <a:t>Stage Two: </a:t>
            </a:r>
          </a:p>
          <a:p>
            <a:pPr lvl="1"/>
            <a:r>
              <a:rPr lang="en-US" dirty="0" smtClean="0"/>
              <a:t>Spend about 50% of your sleep at this stage</a:t>
            </a:r>
          </a:p>
          <a:p>
            <a:pPr lvl="1"/>
            <a:r>
              <a:rPr lang="en-US" dirty="0" smtClean="0"/>
              <a:t>Involves our eye movements stopping and our brain waves showing a pattern much slower than we are awake. </a:t>
            </a:r>
          </a:p>
          <a:p>
            <a:pPr lvl="1"/>
            <a:r>
              <a:rPr lang="en-US" dirty="0" smtClean="0"/>
              <a:t> Occasionally a rapid, fast burst of brainwave activity occurs for a brief period.</a:t>
            </a:r>
          </a:p>
          <a:p>
            <a:pPr marL="457200" lvl="1" indent="0">
              <a:buNone/>
            </a:pPr>
            <a:endParaRPr lang="en-US" dirty="0"/>
          </a:p>
        </p:txBody>
      </p:sp>
      <p:pic>
        <p:nvPicPr>
          <p:cNvPr id="1026" name="Picture 2" descr="http://www.holistic-online.com/remedies/sleep/sleep-stages-and-tim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671" y="4417453"/>
            <a:ext cx="5962650" cy="1886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nyu.edu/content/nyu/en/about/news-publications/news/2011/01/10/researchers-uncover-behavioral-process-anticipating-the-results-of-rapid-eye-movements/jcr%3Acontent/image.img.jpg/1325930672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34" y="4634448"/>
            <a:ext cx="3371850" cy="145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860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57" y="1047732"/>
            <a:ext cx="9601196" cy="1303867"/>
          </a:xfrm>
        </p:spPr>
        <p:txBody>
          <a:bodyPr/>
          <a:lstStyle/>
          <a:p>
            <a:r>
              <a:rPr lang="en-US" dirty="0" smtClean="0"/>
              <a:t>Physiological changes during sleep</a:t>
            </a:r>
            <a:endParaRPr lang="en-US" dirty="0"/>
          </a:p>
        </p:txBody>
      </p:sp>
      <p:sp>
        <p:nvSpPr>
          <p:cNvPr id="3" name="Content Placeholder 2"/>
          <p:cNvSpPr>
            <a:spLocks noGrp="1"/>
          </p:cNvSpPr>
          <p:nvPr>
            <p:ph idx="1"/>
          </p:nvPr>
        </p:nvSpPr>
        <p:spPr>
          <a:xfrm>
            <a:off x="599942" y="2351599"/>
            <a:ext cx="9601196" cy="3318936"/>
          </a:xfrm>
        </p:spPr>
        <p:txBody>
          <a:bodyPr/>
          <a:lstStyle/>
          <a:p>
            <a:r>
              <a:rPr lang="en-US" b="1" i="1" dirty="0" smtClean="0"/>
              <a:t>Stage Three (Deep Sleep):</a:t>
            </a:r>
          </a:p>
          <a:p>
            <a:pPr lvl="1"/>
            <a:r>
              <a:rPr lang="en-US" dirty="0" smtClean="0"/>
              <a:t>Brain waves become even slower and a pattern of delta waves occur with the occasional burst of smaller, faster waves.</a:t>
            </a:r>
          </a:p>
          <a:p>
            <a:pPr lvl="1"/>
            <a:r>
              <a:rPr lang="en-US" dirty="0" smtClean="0"/>
              <a:t>Waking people is difficult. When they are awakened they feel disoriented and groggy.</a:t>
            </a:r>
          </a:p>
          <a:p>
            <a:pPr lvl="1"/>
            <a:r>
              <a:rPr lang="en-US" dirty="0" smtClean="0"/>
              <a:t>No eye movement or muscle activity</a:t>
            </a:r>
          </a:p>
          <a:p>
            <a:pPr lvl="1">
              <a:spcBef>
                <a:spcPts val="0"/>
              </a:spcBef>
              <a:spcAft>
                <a:spcPts val="0"/>
              </a:spcAft>
            </a:pPr>
            <a:r>
              <a:rPr lang="en-US" dirty="0" smtClean="0"/>
              <a:t>People experience night terrors, </a:t>
            </a:r>
            <a:endParaRPr lang="en-US" dirty="0" smtClean="0"/>
          </a:p>
          <a:p>
            <a:pPr marL="457200" lvl="1" indent="0">
              <a:spcBef>
                <a:spcPts val="0"/>
              </a:spcBef>
              <a:spcAft>
                <a:spcPts val="0"/>
              </a:spcAft>
              <a:buNone/>
            </a:pPr>
            <a:r>
              <a:rPr lang="en-US" dirty="0" smtClean="0"/>
              <a:t>     bed </a:t>
            </a:r>
            <a:r>
              <a:rPr lang="en-US" dirty="0" smtClean="0"/>
              <a:t>wetting, and sleep walking.</a:t>
            </a:r>
          </a:p>
        </p:txBody>
      </p:sp>
      <p:pic>
        <p:nvPicPr>
          <p:cNvPr id="2050" name="Picture 2" descr="http://4.bp.blogspot.com/-RXOwoVBdx10/T7PWHVrOlbI/AAAAAAAAADU/HC-StpY5_OE/s1600/nightm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645" y="4121240"/>
            <a:ext cx="4695825" cy="188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6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therapistaid.com/thumb/0070b.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003" y="412124"/>
            <a:ext cx="8873544" cy="6445876"/>
          </a:xfrm>
          <a:prstGeom prst="rect">
            <a:avLst/>
          </a:prstGeom>
          <a:noFill/>
          <a:ln>
            <a:noFill/>
          </a:ln>
        </p:spPr>
      </p:pic>
      <p:sp>
        <p:nvSpPr>
          <p:cNvPr id="2" name="TextBox 1"/>
          <p:cNvSpPr txBox="1"/>
          <p:nvPr/>
        </p:nvSpPr>
        <p:spPr>
          <a:xfrm>
            <a:off x="10084158" y="2382592"/>
            <a:ext cx="1738648" cy="4031873"/>
          </a:xfrm>
          <a:prstGeom prst="rect">
            <a:avLst/>
          </a:prstGeom>
          <a:noFill/>
        </p:spPr>
        <p:txBody>
          <a:bodyPr wrap="square" rtlCol="0">
            <a:spAutoFit/>
          </a:bodyPr>
          <a:lstStyle/>
          <a:p>
            <a:r>
              <a:rPr lang="en-US" sz="3200" dirty="0" smtClean="0"/>
              <a:t>C</a:t>
            </a:r>
          </a:p>
          <a:p>
            <a:r>
              <a:rPr lang="en-US" sz="3200" dirty="0" smtClean="0"/>
              <a:t>E      C</a:t>
            </a:r>
          </a:p>
          <a:p>
            <a:r>
              <a:rPr lang="en-US" sz="3200" dirty="0" smtClean="0"/>
              <a:t>R      O</a:t>
            </a:r>
          </a:p>
          <a:p>
            <a:r>
              <a:rPr lang="en-US" sz="3200" dirty="0" smtClean="0"/>
              <a:t>E       R</a:t>
            </a:r>
          </a:p>
          <a:p>
            <a:r>
              <a:rPr lang="en-US" sz="3200" dirty="0" smtClean="0"/>
              <a:t>B       T</a:t>
            </a:r>
          </a:p>
          <a:p>
            <a:r>
              <a:rPr lang="en-US" sz="3200" dirty="0" smtClean="0"/>
              <a:t>R       E</a:t>
            </a:r>
          </a:p>
          <a:p>
            <a:r>
              <a:rPr lang="en-US" sz="3200" dirty="0" smtClean="0"/>
              <a:t>A       X</a:t>
            </a:r>
          </a:p>
          <a:p>
            <a:r>
              <a:rPr lang="en-US" sz="3200" dirty="0" smtClean="0"/>
              <a:t>L </a:t>
            </a:r>
            <a:endParaRPr lang="en-US" sz="3200" dirty="0"/>
          </a:p>
        </p:txBody>
      </p:sp>
    </p:spTree>
    <p:extLst>
      <p:ext uri="{BB962C8B-B14F-4D97-AF65-F5344CB8AC3E}">
        <p14:creationId xmlns:p14="http://schemas.microsoft.com/office/powerpoint/2010/main" val="191989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changes during sleep</a:t>
            </a:r>
            <a:endParaRPr lang="en-US" dirty="0"/>
          </a:p>
        </p:txBody>
      </p:sp>
      <p:sp>
        <p:nvSpPr>
          <p:cNvPr id="3" name="Content Placeholder 2"/>
          <p:cNvSpPr>
            <a:spLocks noGrp="1"/>
          </p:cNvSpPr>
          <p:nvPr>
            <p:ph idx="1"/>
          </p:nvPr>
        </p:nvSpPr>
        <p:spPr/>
        <p:txBody>
          <a:bodyPr/>
          <a:lstStyle/>
          <a:p>
            <a:pPr marL="0" indent="0">
              <a:buNone/>
            </a:pPr>
            <a:r>
              <a:rPr lang="en-US" dirty="0" smtClean="0"/>
              <a:t>What are night terrors?</a:t>
            </a:r>
          </a:p>
          <a:p>
            <a:pPr marL="0" indent="0">
              <a:buNone/>
            </a:pPr>
            <a:r>
              <a:rPr lang="en-US" dirty="0" smtClean="0">
                <a:hlinkClick r:id="rId2"/>
              </a:rPr>
              <a:t>https</a:t>
            </a:r>
            <a:r>
              <a:rPr lang="en-US" dirty="0">
                <a:hlinkClick r:id="rId2"/>
              </a:rPr>
              <a:t>://</a:t>
            </a:r>
            <a:r>
              <a:rPr lang="en-US" dirty="0" smtClean="0">
                <a:hlinkClick r:id="rId2"/>
              </a:rPr>
              <a:t>www.youtube.com/watch?v=4ujSv2z3MEk</a:t>
            </a:r>
            <a:endParaRPr lang="en-US" dirty="0" smtClean="0"/>
          </a:p>
          <a:p>
            <a:pPr marL="0" indent="0">
              <a:buNone/>
            </a:pPr>
            <a:r>
              <a:rPr lang="en-US" dirty="0">
                <a:hlinkClick r:id="rId3"/>
              </a:rPr>
              <a:t>https://</a:t>
            </a:r>
            <a:r>
              <a:rPr lang="en-US" dirty="0" smtClean="0">
                <a:hlinkClick r:id="rId3"/>
              </a:rPr>
              <a:t>www.youtube.com/watch?v=bSVwmSzxKtU</a:t>
            </a:r>
            <a:endParaRPr lang="en-US" dirty="0" smtClean="0"/>
          </a:p>
          <a:p>
            <a:pPr marL="0" indent="0">
              <a:buNone/>
            </a:pPr>
            <a:endParaRPr lang="en-US" dirty="0"/>
          </a:p>
        </p:txBody>
      </p:sp>
      <p:pic>
        <p:nvPicPr>
          <p:cNvPr id="3074" name="Picture 2" descr="http://i.quoteaddicts.com/media/quotes/2/94564-night-terr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7476" y="2009104"/>
            <a:ext cx="3491245" cy="406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3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Changes during Sleep</a:t>
            </a:r>
            <a:endParaRPr lang="en-US" dirty="0"/>
          </a:p>
        </p:txBody>
      </p:sp>
      <p:sp>
        <p:nvSpPr>
          <p:cNvPr id="3" name="Content Placeholder 2"/>
          <p:cNvSpPr>
            <a:spLocks noGrp="1"/>
          </p:cNvSpPr>
          <p:nvPr>
            <p:ph idx="1"/>
          </p:nvPr>
        </p:nvSpPr>
        <p:spPr/>
        <p:txBody>
          <a:bodyPr/>
          <a:lstStyle/>
          <a:p>
            <a:r>
              <a:rPr lang="en-US" b="1" i="1" dirty="0" smtClean="0"/>
              <a:t>Stage Four (Deep Sleep):</a:t>
            </a:r>
          </a:p>
          <a:p>
            <a:pPr lvl="1"/>
            <a:r>
              <a:rPr lang="en-US" dirty="0" smtClean="0"/>
              <a:t>Brain produces delta waves almost exclusively</a:t>
            </a:r>
          </a:p>
          <a:p>
            <a:pPr lvl="1"/>
            <a:r>
              <a:rPr lang="en-US" dirty="0" smtClean="0"/>
              <a:t>All the effects that happen during stage three also happen at this stage; the only difference is the absence of the fast bursts of waves.</a:t>
            </a:r>
          </a:p>
          <a:p>
            <a:pPr marL="457200" lvl="1" indent="0">
              <a:buNone/>
            </a:pPr>
            <a:r>
              <a:rPr lang="en-US" dirty="0">
                <a:hlinkClick r:id="rId2"/>
              </a:rPr>
              <a:t>https://</a:t>
            </a:r>
            <a:r>
              <a:rPr lang="en-US" dirty="0" smtClean="0">
                <a:hlinkClick r:id="rId2"/>
              </a:rPr>
              <a:t>www.youtube.com/watch?v=KmUOYWRLrKg</a:t>
            </a:r>
            <a:endParaRPr lang="en-US" dirty="0" smtClean="0"/>
          </a:p>
          <a:p>
            <a:pPr lvl="1"/>
            <a:endParaRPr lang="en-US" dirty="0"/>
          </a:p>
          <a:p>
            <a:pPr marL="457200" lvl="1" indent="0">
              <a:buNone/>
            </a:pPr>
            <a:endParaRPr lang="en-US" dirty="0" smtClean="0"/>
          </a:p>
        </p:txBody>
      </p:sp>
      <p:pic>
        <p:nvPicPr>
          <p:cNvPr id="2050" name="Picture 2" descr="https://edc2.healthtap.com/ht-staging/user_answer/avatars/65751/large/open-uri20120811-22673-pu0rcm.jpeg?1386587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747" y="4417930"/>
            <a:ext cx="3450509" cy="172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28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44251"/>
            <a:ext cx="9601196" cy="1303867"/>
          </a:xfrm>
        </p:spPr>
        <p:txBody>
          <a:bodyPr/>
          <a:lstStyle/>
          <a:p>
            <a:r>
              <a:rPr lang="en-US" dirty="0" smtClean="0"/>
              <a:t>Physiological Changes during sleep</a:t>
            </a:r>
            <a:endParaRPr lang="en-US" dirty="0"/>
          </a:p>
        </p:txBody>
      </p:sp>
      <p:sp>
        <p:nvSpPr>
          <p:cNvPr id="3" name="Content Placeholder 2"/>
          <p:cNvSpPr>
            <a:spLocks noGrp="1"/>
          </p:cNvSpPr>
          <p:nvPr>
            <p:ph idx="1"/>
          </p:nvPr>
        </p:nvSpPr>
        <p:spPr>
          <a:xfrm>
            <a:off x="1295401" y="1648497"/>
            <a:ext cx="9601196" cy="4494726"/>
          </a:xfrm>
        </p:spPr>
        <p:txBody>
          <a:bodyPr>
            <a:normAutofit/>
          </a:bodyPr>
          <a:lstStyle/>
          <a:p>
            <a:r>
              <a:rPr lang="en-US" b="1" i="1" dirty="0" smtClean="0"/>
              <a:t>REM Sleep: </a:t>
            </a:r>
          </a:p>
          <a:p>
            <a:endParaRPr lang="en-US" dirty="0" smtClean="0"/>
          </a:p>
          <a:p>
            <a:pPr lvl="1"/>
            <a:r>
              <a:rPr lang="en-US" dirty="0" smtClean="0"/>
              <a:t>-Body functions accelerate. Breathing becomes more rapid, irregular, and shallow, and our eyes move rapidly in all directions. </a:t>
            </a:r>
          </a:p>
          <a:p>
            <a:pPr lvl="1"/>
            <a:r>
              <a:rPr lang="en-US" dirty="0" smtClean="0"/>
              <a:t>Our arm and leg muscles become paralyzed, heart rate increases, and our blood pressure rises.</a:t>
            </a:r>
          </a:p>
          <a:p>
            <a:pPr lvl="1"/>
            <a:r>
              <a:rPr lang="en-US" dirty="0" smtClean="0"/>
              <a:t>In this stage dreaming </a:t>
            </a:r>
            <a:r>
              <a:rPr lang="en-US" dirty="0"/>
              <a:t>occurs </a:t>
            </a:r>
            <a:r>
              <a:rPr lang="en-US" dirty="0">
                <a:hlinkClick r:id="rId2"/>
              </a:rPr>
              <a:t>https://</a:t>
            </a:r>
            <a:r>
              <a:rPr lang="en-US" dirty="0" smtClean="0">
                <a:hlinkClick r:id="rId2"/>
              </a:rPr>
              <a:t>www.youtube.com/watch?v=B1NPBdXYwQ8</a:t>
            </a:r>
            <a:endParaRPr lang="en-US" dirty="0" smtClean="0"/>
          </a:p>
          <a:p>
            <a:pPr lvl="1"/>
            <a:r>
              <a:rPr lang="en-US" dirty="0" smtClean="0"/>
              <a:t>The amount of time a person spends in REM sleep depends on the persons age. (baby:50%, young adult:20%, elderly:15%)</a:t>
            </a:r>
          </a:p>
          <a:p>
            <a:pPr lvl="1"/>
            <a:r>
              <a:rPr lang="en-US" dirty="0" smtClean="0"/>
              <a:t>Develops pathways between nerves and muscles, stores new memories and new experiences in the neural networks of the brain.</a:t>
            </a:r>
          </a:p>
          <a:p>
            <a:pPr lvl="1"/>
            <a:endParaRPr lang="en-US" dirty="0" smtClean="0"/>
          </a:p>
        </p:txBody>
      </p:sp>
    </p:spTree>
    <p:extLst>
      <p:ext uri="{BB962C8B-B14F-4D97-AF65-F5344CB8AC3E}">
        <p14:creationId xmlns:p14="http://schemas.microsoft.com/office/powerpoint/2010/main" val="404076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Sleep effect behavior?</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www.youtube.com/watch?v=nNhDkKAvxFk</a:t>
            </a:r>
            <a:endParaRPr lang="en-US" dirty="0" smtClean="0"/>
          </a:p>
          <a:p>
            <a:r>
              <a:rPr lang="en-US" dirty="0" smtClean="0"/>
              <a:t>How much sleep do we actually need?</a:t>
            </a:r>
          </a:p>
          <a:p>
            <a:r>
              <a:rPr lang="en-US">
                <a:hlinkClick r:id="rId3"/>
              </a:rPr>
              <a:t>https://</a:t>
            </a:r>
            <a:r>
              <a:rPr lang="en-US" smtClean="0">
                <a:hlinkClick r:id="rId3"/>
              </a:rPr>
              <a:t>www.youtube.com/watch?v=SVQlcxiQlzI</a:t>
            </a:r>
            <a:endParaRPr lang="en-US" smtClean="0"/>
          </a:p>
          <a:p>
            <a:endParaRPr lang="en-US"/>
          </a:p>
        </p:txBody>
      </p:sp>
      <p:pic>
        <p:nvPicPr>
          <p:cNvPr id="3076" name="Picture 4" descr="http://onemixedbag.com/wp-content/uploads/2011/10/coffee-Small-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097" y="400367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edia3.giphy.com/media/wTss78N8UDsVW/200_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589" y="4241801"/>
            <a:ext cx="3381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98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sleep does a person need?</a:t>
            </a:r>
            <a:endParaRPr lang="en-US" dirty="0"/>
          </a:p>
        </p:txBody>
      </p:sp>
      <p:sp>
        <p:nvSpPr>
          <p:cNvPr id="3" name="Content Placeholder 2"/>
          <p:cNvSpPr>
            <a:spLocks noGrp="1"/>
          </p:cNvSpPr>
          <p:nvPr>
            <p:ph idx="1"/>
          </p:nvPr>
        </p:nvSpPr>
        <p:spPr/>
        <p:txBody>
          <a:bodyPr/>
          <a:lstStyle/>
          <a:p>
            <a:r>
              <a:rPr lang="en-US" dirty="0" smtClean="0"/>
              <a:t>What does it depend on?</a:t>
            </a:r>
          </a:p>
          <a:p>
            <a:pPr lvl="1"/>
            <a:r>
              <a:rPr lang="en-US" b="1" i="1" dirty="0" smtClean="0"/>
              <a:t>Age. </a:t>
            </a:r>
            <a:r>
              <a:rPr lang="en-US" dirty="0" smtClean="0"/>
              <a:t>Example: (babies require 16 hours a day, teenagers need 9 hours, and adults require 7-8, although some adults may require as few as 5 hours to as much as 10 hours.</a:t>
            </a:r>
          </a:p>
          <a:p>
            <a:pPr lvl="1"/>
            <a:r>
              <a:rPr lang="en-US" b="1" i="1" dirty="0" smtClean="0"/>
              <a:t>Sex</a:t>
            </a:r>
            <a:r>
              <a:rPr lang="en-US" dirty="0" smtClean="0"/>
              <a:t>. Example: Some women require one or two more hours of sleep than men. This may also increase during the menstrual cycle.</a:t>
            </a:r>
          </a:p>
          <a:p>
            <a:pPr lvl="1"/>
            <a:r>
              <a:rPr lang="en-US" b="1" i="1" dirty="0" smtClean="0"/>
              <a:t>Health.</a:t>
            </a:r>
            <a:r>
              <a:rPr lang="en-US" dirty="0" smtClean="0"/>
              <a:t> Example: Fighting a cold, flue, disease, or infection</a:t>
            </a:r>
          </a:p>
          <a:p>
            <a:pPr marL="457200" lvl="1" indent="0">
              <a:buNone/>
            </a:pPr>
            <a:endParaRPr lang="en-US" b="1" i="1"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112973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sleep does a person need?</a:t>
            </a:r>
            <a:endParaRPr lang="en-US" dirty="0"/>
          </a:p>
        </p:txBody>
      </p:sp>
      <p:sp>
        <p:nvSpPr>
          <p:cNvPr id="3" name="Content Placeholder 2"/>
          <p:cNvSpPr>
            <a:spLocks noGrp="1"/>
          </p:cNvSpPr>
          <p:nvPr>
            <p:ph idx="1"/>
          </p:nvPr>
        </p:nvSpPr>
        <p:spPr/>
        <p:txBody>
          <a:bodyPr/>
          <a:lstStyle/>
          <a:p>
            <a:pPr marL="0" indent="0">
              <a:buNone/>
            </a:pPr>
            <a:r>
              <a:rPr lang="en-US" i="1" dirty="0" smtClean="0"/>
              <a:t>How do you know whether you getting enough sleep?</a:t>
            </a:r>
          </a:p>
          <a:p>
            <a:pPr marL="0" indent="0">
              <a:buNone/>
            </a:pPr>
            <a:r>
              <a:rPr lang="en-US" dirty="0"/>
              <a:t>	</a:t>
            </a:r>
            <a:r>
              <a:rPr lang="en-US" dirty="0" smtClean="0"/>
              <a:t>-You wake up feeling refreshed</a:t>
            </a:r>
          </a:p>
          <a:p>
            <a:pPr marL="0" indent="0">
              <a:buNone/>
            </a:pPr>
            <a:r>
              <a:rPr lang="en-US" dirty="0"/>
              <a:t>	</a:t>
            </a:r>
            <a:r>
              <a:rPr lang="en-US" dirty="0" smtClean="0"/>
              <a:t>-You are not drowsy</a:t>
            </a:r>
          </a:p>
          <a:p>
            <a:pPr marL="0" indent="0">
              <a:buNone/>
            </a:pPr>
            <a:r>
              <a:rPr lang="en-US" dirty="0"/>
              <a:t>	</a:t>
            </a:r>
            <a:r>
              <a:rPr lang="en-US" dirty="0" smtClean="0"/>
              <a:t>-You don’t want to fall asleep within five minutes of lying down</a:t>
            </a:r>
          </a:p>
          <a:p>
            <a:pPr marL="0" indent="0">
              <a:buNone/>
            </a:pPr>
            <a:endParaRPr lang="en-US" dirty="0" smtClean="0"/>
          </a:p>
          <a:p>
            <a:pPr marL="0" indent="0">
              <a:buNone/>
            </a:pPr>
            <a:r>
              <a:rPr lang="en-US" dirty="0" smtClean="0"/>
              <a:t>-If you don’t get enough sleep your body builds up a </a:t>
            </a:r>
            <a:r>
              <a:rPr lang="en-US" b="1" i="1" dirty="0" smtClean="0"/>
              <a:t>sleep debt.</a:t>
            </a:r>
          </a:p>
          <a:p>
            <a:pPr marL="0" indent="0">
              <a:buNone/>
            </a:pPr>
            <a:endParaRPr lang="en-US" dirty="0"/>
          </a:p>
        </p:txBody>
      </p:sp>
      <p:pic>
        <p:nvPicPr>
          <p:cNvPr id="4098" name="Picture 2" descr="http://cdn2.mommyish.com/wp-content/uploads/2014/03/cranky-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237" y="2170565"/>
            <a:ext cx="2628360" cy="194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069" y="673515"/>
            <a:ext cx="9601196" cy="1303867"/>
          </a:xfrm>
        </p:spPr>
        <p:txBody>
          <a:bodyPr/>
          <a:lstStyle/>
          <a:p>
            <a:r>
              <a:rPr lang="en-US" dirty="0" smtClean="0"/>
              <a:t>Disorders of Sleep</a:t>
            </a:r>
            <a:endParaRPr lang="en-US" dirty="0"/>
          </a:p>
        </p:txBody>
      </p:sp>
      <p:sp>
        <p:nvSpPr>
          <p:cNvPr id="3" name="Content Placeholder 2"/>
          <p:cNvSpPr>
            <a:spLocks noGrp="1"/>
          </p:cNvSpPr>
          <p:nvPr>
            <p:ph idx="1"/>
          </p:nvPr>
        </p:nvSpPr>
        <p:spPr>
          <a:xfrm>
            <a:off x="1295402" y="1977383"/>
            <a:ext cx="9601196" cy="4758268"/>
          </a:xfrm>
        </p:spPr>
        <p:txBody>
          <a:bodyPr>
            <a:normAutofit/>
          </a:bodyPr>
          <a:lstStyle/>
          <a:p>
            <a:r>
              <a:rPr lang="en-US" b="1" i="1" dirty="0" smtClean="0"/>
              <a:t>Narcolepsy:</a:t>
            </a:r>
          </a:p>
          <a:p>
            <a:pPr lvl="1"/>
            <a:r>
              <a:rPr lang="en-US" sz="2200" dirty="0" smtClean="0"/>
              <a:t>Sudden, unpredictable, onset of sleep, also known as a sleep attack.</a:t>
            </a:r>
          </a:p>
          <a:p>
            <a:pPr lvl="1"/>
            <a:r>
              <a:rPr lang="en-US" sz="2200" dirty="0" smtClean="0"/>
              <a:t>Caused by a brain malfunction that engages the brain to go into REM sleep at inappropriate times.</a:t>
            </a:r>
          </a:p>
          <a:p>
            <a:pPr lvl="1"/>
            <a:r>
              <a:rPr lang="en-US" sz="2200" dirty="0" smtClean="0"/>
              <a:t>Occurs when the person is inactive</a:t>
            </a:r>
          </a:p>
          <a:p>
            <a:pPr lvl="1"/>
            <a:r>
              <a:rPr lang="en-US" sz="2200" dirty="0" smtClean="0"/>
              <a:t>Attacks usually last about 3 minutes, but the person wakes feeling refreshed.</a:t>
            </a:r>
          </a:p>
          <a:p>
            <a:pPr lvl="1"/>
            <a:r>
              <a:rPr lang="en-US" sz="2200" b="1" dirty="0" smtClean="0"/>
              <a:t>Cataplexy: </a:t>
            </a:r>
            <a:r>
              <a:rPr lang="en-US" sz="2200" dirty="0" smtClean="0"/>
              <a:t>occurs during times of extreme stress. Can be mistaken for fainting.</a:t>
            </a:r>
          </a:p>
          <a:p>
            <a:pPr lvl="1"/>
            <a:r>
              <a:rPr lang="en-US" sz="2200" dirty="0" smtClean="0"/>
              <a:t>Has strong genetic component. But can be corrected with drugs that affect the neurotransmitters.</a:t>
            </a:r>
          </a:p>
          <a:p>
            <a:pPr lvl="1"/>
            <a:r>
              <a:rPr lang="en-US" sz="1400" dirty="0">
                <a:hlinkClick r:id="rId2"/>
              </a:rPr>
              <a:t>https://</a:t>
            </a:r>
            <a:r>
              <a:rPr lang="en-US" sz="1400" dirty="0" smtClean="0">
                <a:hlinkClick r:id="rId2"/>
              </a:rPr>
              <a:t>www.youtube.com/watch?v=Myaonferplk</a:t>
            </a:r>
            <a:endParaRPr lang="en-US" sz="1400" dirty="0" smtClean="0"/>
          </a:p>
          <a:p>
            <a:pPr lvl="1"/>
            <a:endParaRPr lang="en-US" dirty="0" smtClean="0"/>
          </a:p>
          <a:p>
            <a:pPr lvl="1"/>
            <a:endParaRPr lang="en-US" dirty="0"/>
          </a:p>
        </p:txBody>
      </p:sp>
      <p:pic>
        <p:nvPicPr>
          <p:cNvPr id="5122" name="Picture 2" descr="http://www.orexinal.com/inc/img/narcolep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144" y="539108"/>
            <a:ext cx="3572635" cy="198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74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of Sleep</a:t>
            </a:r>
            <a:endParaRPr lang="en-US" dirty="0"/>
          </a:p>
        </p:txBody>
      </p:sp>
      <p:sp>
        <p:nvSpPr>
          <p:cNvPr id="3" name="Content Placeholder 2"/>
          <p:cNvSpPr>
            <a:spLocks noGrp="1"/>
          </p:cNvSpPr>
          <p:nvPr>
            <p:ph idx="1"/>
          </p:nvPr>
        </p:nvSpPr>
        <p:spPr/>
        <p:txBody>
          <a:bodyPr/>
          <a:lstStyle/>
          <a:p>
            <a:r>
              <a:rPr lang="en-US" b="1" i="1" dirty="0" smtClean="0"/>
              <a:t>Night Terrors</a:t>
            </a:r>
            <a:r>
              <a:rPr lang="en-US" b="1" i="1" dirty="0" smtClean="0"/>
              <a:t>:</a:t>
            </a:r>
          </a:p>
          <a:p>
            <a:pPr lvl="1"/>
            <a:r>
              <a:rPr lang="en-US" dirty="0" smtClean="0"/>
              <a:t>Characterized by sudden awakening, screaming, and heart racing with a feeling of being terrified.</a:t>
            </a:r>
          </a:p>
          <a:p>
            <a:pPr lvl="1"/>
            <a:r>
              <a:rPr lang="en-US" dirty="0" smtClean="0"/>
              <a:t>People have no memory of their night terror upon wakening unlike nightmares.</a:t>
            </a:r>
          </a:p>
          <a:p>
            <a:pPr lvl="1"/>
            <a:r>
              <a:rPr lang="en-US" dirty="0" smtClean="0"/>
              <a:t>Some believe night terrors is caused by a nightmare, however this is unlikely because these terrors occur during Delta sleep, which is the part of the sleep cycle not linked to dreaming. </a:t>
            </a:r>
          </a:p>
          <a:p>
            <a:pPr lvl="1"/>
            <a:r>
              <a:rPr lang="en-US" dirty="0" smtClean="0"/>
              <a:t>Why a person moves around during Delta sleep has still to be explained!</a:t>
            </a:r>
            <a:endParaRPr lang="en-US" dirty="0" smtClean="0"/>
          </a:p>
          <a:p>
            <a:endParaRPr lang="en-US" dirty="0"/>
          </a:p>
        </p:txBody>
      </p:sp>
    </p:spTree>
    <p:extLst>
      <p:ext uri="{BB962C8B-B14F-4D97-AF65-F5344CB8AC3E}">
        <p14:creationId xmlns:p14="http://schemas.microsoft.com/office/powerpoint/2010/main" val="3041924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282" y="814707"/>
            <a:ext cx="9601196" cy="1303867"/>
          </a:xfrm>
        </p:spPr>
        <p:txBody>
          <a:bodyPr/>
          <a:lstStyle/>
          <a:p>
            <a:r>
              <a:rPr lang="en-US" dirty="0" smtClean="0"/>
              <a:t>Disorders of Sleep</a:t>
            </a:r>
            <a:endParaRPr lang="en-US" dirty="0"/>
          </a:p>
        </p:txBody>
      </p:sp>
      <p:sp>
        <p:nvSpPr>
          <p:cNvPr id="3" name="Content Placeholder 2"/>
          <p:cNvSpPr>
            <a:spLocks noGrp="1"/>
          </p:cNvSpPr>
          <p:nvPr>
            <p:ph idx="1"/>
          </p:nvPr>
        </p:nvSpPr>
        <p:spPr>
          <a:xfrm>
            <a:off x="1295401" y="2395470"/>
            <a:ext cx="9601196" cy="4069724"/>
          </a:xfrm>
        </p:spPr>
        <p:txBody>
          <a:bodyPr>
            <a:normAutofit lnSpcReduction="10000"/>
          </a:bodyPr>
          <a:lstStyle/>
          <a:p>
            <a:r>
              <a:rPr lang="en-US" b="1" i="1" dirty="0" smtClean="0"/>
              <a:t>Insomnia:</a:t>
            </a:r>
          </a:p>
          <a:p>
            <a:pPr marL="0" indent="0">
              <a:buNone/>
            </a:pPr>
            <a:r>
              <a:rPr lang="en-US" sz="1200" b="1" i="1" dirty="0">
                <a:hlinkClick r:id="rId2"/>
              </a:rPr>
              <a:t>https://</a:t>
            </a:r>
            <a:r>
              <a:rPr lang="en-US" sz="1200" b="1" i="1" dirty="0" smtClean="0">
                <a:hlinkClick r:id="rId2"/>
              </a:rPr>
              <a:t>www.youtube.com/watch?v=WgYpYlSRWSE</a:t>
            </a:r>
            <a:r>
              <a:rPr lang="en-US" sz="1200" b="1" i="1" dirty="0" smtClean="0"/>
              <a:t>  </a:t>
            </a:r>
          </a:p>
          <a:p>
            <a:pPr lvl="1"/>
            <a:r>
              <a:rPr lang="en-US" sz="2200" dirty="0" smtClean="0"/>
              <a:t>Inability to fall asleep and appears to affect at least 20% of people at some time.</a:t>
            </a:r>
          </a:p>
          <a:p>
            <a:pPr lvl="1"/>
            <a:r>
              <a:rPr lang="en-US" sz="2200" dirty="0" smtClean="0"/>
              <a:t>It has many causes and many forms.</a:t>
            </a:r>
          </a:p>
          <a:p>
            <a:pPr lvl="2"/>
            <a:r>
              <a:rPr lang="en-US" sz="2200" i="1" u="sng" dirty="0" smtClean="0"/>
              <a:t>For instance:</a:t>
            </a:r>
          </a:p>
          <a:p>
            <a:pPr lvl="2"/>
            <a:r>
              <a:rPr lang="en-US" sz="2200" dirty="0" smtClean="0"/>
              <a:t>Some people cannot sleep because they are </a:t>
            </a:r>
            <a:r>
              <a:rPr lang="en-US" sz="2200" i="1" dirty="0" smtClean="0"/>
              <a:t>worried or anxious</a:t>
            </a:r>
            <a:r>
              <a:rPr lang="en-US" sz="2200" dirty="0" smtClean="0"/>
              <a:t>.</a:t>
            </a:r>
          </a:p>
          <a:p>
            <a:pPr lvl="2"/>
            <a:r>
              <a:rPr lang="en-US" sz="2200" i="1" dirty="0" smtClean="0"/>
              <a:t>Drug-dependency insomnia </a:t>
            </a:r>
            <a:r>
              <a:rPr lang="en-US" sz="2200" dirty="0" smtClean="0"/>
              <a:t>occurs when a person becomes dependent on sleeping pills. INTERESTING FACT: studies have found that people who take sleeping pills for as little as 3 days have troubles falling asleep once they stop medication.</a:t>
            </a:r>
            <a:endParaRPr lang="en-US" sz="2200" dirty="0"/>
          </a:p>
        </p:txBody>
      </p:sp>
      <p:pic>
        <p:nvPicPr>
          <p:cNvPr id="6146" name="Picture 2" descr="http://avenueacu.com/wp-content/uploads/2014/07/insom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707934"/>
            <a:ext cx="4762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034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52" y="907120"/>
            <a:ext cx="9601196" cy="1303867"/>
          </a:xfrm>
        </p:spPr>
        <p:txBody>
          <a:bodyPr/>
          <a:lstStyle/>
          <a:p>
            <a:r>
              <a:rPr lang="en-US" dirty="0" smtClean="0"/>
              <a:t>Disorders of Sleep</a:t>
            </a:r>
            <a:endParaRPr lang="en-US" dirty="0"/>
          </a:p>
        </p:txBody>
      </p:sp>
      <p:sp>
        <p:nvSpPr>
          <p:cNvPr id="3" name="Content Placeholder 2"/>
          <p:cNvSpPr>
            <a:spLocks noGrp="1"/>
          </p:cNvSpPr>
          <p:nvPr>
            <p:ph idx="1"/>
          </p:nvPr>
        </p:nvSpPr>
        <p:spPr/>
        <p:txBody>
          <a:bodyPr/>
          <a:lstStyle/>
          <a:p>
            <a:pPr marL="0" indent="0">
              <a:buNone/>
            </a:pPr>
            <a:r>
              <a:rPr lang="en-US" b="1" dirty="0" smtClean="0"/>
              <a:t>Insomnia:</a:t>
            </a:r>
          </a:p>
          <a:p>
            <a:r>
              <a:rPr lang="en-US" i="1" dirty="0" err="1" smtClean="0"/>
              <a:t>Pseudoinsomnia</a:t>
            </a:r>
            <a:r>
              <a:rPr lang="en-US" i="1" dirty="0" smtClean="0"/>
              <a:t>: </a:t>
            </a:r>
            <a:r>
              <a:rPr lang="en-US" dirty="0" smtClean="0"/>
              <a:t>occurs when people believe that they have not slept all night but in fact they have.</a:t>
            </a:r>
          </a:p>
          <a:p>
            <a:pPr lvl="1"/>
            <a:r>
              <a:rPr lang="en-US" dirty="0" smtClean="0"/>
              <a:t>This may occur because a person is completely unaware of falling asleep, or it may occur because the person actually dreams of lying awake.</a:t>
            </a:r>
          </a:p>
          <a:p>
            <a:endParaRPr lang="en-US" dirty="0"/>
          </a:p>
          <a:p>
            <a:pPr marL="0" indent="0">
              <a:buNone/>
            </a:pPr>
            <a:endParaRPr lang="en-US" dirty="0"/>
          </a:p>
        </p:txBody>
      </p:sp>
      <p:pic>
        <p:nvPicPr>
          <p:cNvPr id="7170" name="Picture 2" descr="http://1.bp.blogspot.com/-XmhcYjgJxM4/VS7kTozlqPI/AAAAAAAAADE/2kNUCKn_67U/s1600/insomni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135" y="781787"/>
            <a:ext cx="4800287" cy="15545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thylationsupport.com/dev/wp-content/uploads/2015/05/Insomnia-how-to-c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38" y="4885251"/>
            <a:ext cx="3218690" cy="133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72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Callosum</a:t>
            </a:r>
            <a:endParaRPr lang="en-US" dirty="0"/>
          </a:p>
        </p:txBody>
      </p:sp>
      <p:pic>
        <p:nvPicPr>
          <p:cNvPr id="1026" name="Picture 2" descr="http://hubel.med.harvard.edu/book/13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0060" y="2480310"/>
            <a:ext cx="5066538"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3030" y="2788920"/>
            <a:ext cx="4274820" cy="3970318"/>
          </a:xfrm>
          <a:prstGeom prst="rect">
            <a:avLst/>
          </a:prstGeom>
          <a:noFill/>
        </p:spPr>
        <p:txBody>
          <a:bodyPr wrap="square" rtlCol="0">
            <a:spAutoFit/>
          </a:bodyPr>
          <a:lstStyle/>
          <a:p>
            <a:r>
              <a:rPr lang="en-US" sz="2400" dirty="0" smtClean="0"/>
              <a:t>The two hemispheres are connected by the Corpus Callosum, a thick bundle of specialized neurons that allow the two sides to communicate with one another.</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89532161"/>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435" y="992980"/>
            <a:ext cx="9601196" cy="1303867"/>
          </a:xfrm>
        </p:spPr>
        <p:txBody>
          <a:bodyPr/>
          <a:lstStyle/>
          <a:p>
            <a:r>
              <a:rPr lang="en-US" dirty="0" smtClean="0"/>
              <a:t>Disorders of Sleep</a:t>
            </a:r>
            <a:endParaRPr lang="en-US" dirty="0"/>
          </a:p>
        </p:txBody>
      </p:sp>
      <p:sp>
        <p:nvSpPr>
          <p:cNvPr id="3" name="Content Placeholder 2"/>
          <p:cNvSpPr>
            <a:spLocks noGrp="1"/>
          </p:cNvSpPr>
          <p:nvPr>
            <p:ph idx="1"/>
          </p:nvPr>
        </p:nvSpPr>
        <p:spPr>
          <a:xfrm>
            <a:off x="664336" y="3186796"/>
            <a:ext cx="9601196" cy="3318936"/>
          </a:xfrm>
        </p:spPr>
        <p:txBody>
          <a:bodyPr/>
          <a:lstStyle/>
          <a:p>
            <a:r>
              <a:rPr lang="en-US" b="1" dirty="0" smtClean="0"/>
              <a:t>Insomnia:</a:t>
            </a:r>
          </a:p>
          <a:p>
            <a:pPr lvl="1"/>
            <a:r>
              <a:rPr lang="en-US" i="1" dirty="0" smtClean="0"/>
              <a:t>Sleep Apnea: </a:t>
            </a:r>
            <a:r>
              <a:rPr lang="en-US" dirty="0" smtClean="0"/>
              <a:t>This type of insomnia occurs when a person stops breathing during sleep and immediately wakes up.</a:t>
            </a:r>
          </a:p>
          <a:p>
            <a:pPr lvl="2"/>
            <a:r>
              <a:rPr lang="en-US" dirty="0" smtClean="0"/>
              <a:t>If the sleep apnea is severe, the person may not awake during an attack, but will awaken after a full night of sleeping feeling very tired.</a:t>
            </a:r>
          </a:p>
          <a:p>
            <a:pPr lvl="2"/>
            <a:r>
              <a:rPr lang="en-US" dirty="0" smtClean="0"/>
              <a:t>Most sleep apnea is caused by a physical obstruction in the nasal cavity or throat and can be corrected by surgery.</a:t>
            </a:r>
          </a:p>
          <a:p>
            <a:pPr lvl="2"/>
            <a:r>
              <a:rPr lang="en-US" dirty="0">
                <a:hlinkClick r:id="rId2"/>
              </a:rPr>
              <a:t>https://</a:t>
            </a:r>
            <a:r>
              <a:rPr lang="en-US" dirty="0" smtClean="0">
                <a:hlinkClick r:id="rId2"/>
              </a:rPr>
              <a:t>www.youtube.com/watch?v=i6lxO6W2-m8</a:t>
            </a:r>
            <a:endParaRPr lang="en-US" dirty="0" smtClean="0"/>
          </a:p>
          <a:p>
            <a:pPr lvl="2"/>
            <a:endParaRPr lang="en-US" dirty="0" smtClean="0"/>
          </a:p>
          <a:p>
            <a:endParaRPr lang="en-US" dirty="0"/>
          </a:p>
        </p:txBody>
      </p:sp>
      <p:pic>
        <p:nvPicPr>
          <p:cNvPr id="8194" name="Picture 2" descr="http://northdallassnoring.com/wp-content/uploads/2014/10/O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152" y="0"/>
            <a:ext cx="571500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32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people function without a part of their brain???</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www.youtube.com/watch?v=FrULrWRlGBA</a:t>
            </a:r>
            <a:r>
              <a:rPr lang="en-US" dirty="0" smtClean="0"/>
              <a:t> – Phineas Gage</a:t>
            </a:r>
          </a:p>
          <a:p>
            <a:pPr marL="0" indent="0">
              <a:buNone/>
            </a:pPr>
            <a:endParaRPr lang="en-US" dirty="0" smtClean="0"/>
          </a:p>
          <a:p>
            <a:r>
              <a:rPr lang="en-US" dirty="0">
                <a:hlinkClick r:id="rId3"/>
              </a:rPr>
              <a:t>http://www.kkrv.com/kid-missing-25-brain-graduated-high-school-first-class</a:t>
            </a:r>
            <a:r>
              <a:rPr lang="en-US" dirty="0" smtClean="0">
                <a:hlinkClick r:id="rId3"/>
              </a:rPr>
              <a:t>/</a:t>
            </a:r>
            <a:r>
              <a:rPr lang="en-US" dirty="0" smtClean="0"/>
              <a:t> - Valedictorian</a:t>
            </a:r>
          </a:p>
          <a:p>
            <a:pPr marL="0" indent="0">
              <a:buNone/>
            </a:pPr>
            <a:endParaRPr lang="en-US"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30832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a:t>
            </a:r>
            <a:r>
              <a:rPr lang="en-US" dirty="0" err="1" smtClean="0"/>
              <a:t>Labotomies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What are they??</a:t>
            </a:r>
          </a:p>
          <a:p>
            <a:r>
              <a:rPr lang="en-US" dirty="0">
                <a:hlinkClick r:id="rId2"/>
              </a:rPr>
              <a:t>https://www.youtube.com/watch?v=_</a:t>
            </a:r>
            <a:r>
              <a:rPr lang="en-US" dirty="0" smtClean="0">
                <a:hlinkClick r:id="rId2"/>
              </a:rPr>
              <a:t>0aNILW6ILk</a:t>
            </a:r>
            <a:endParaRPr lang="en-US" dirty="0" smtClean="0"/>
          </a:p>
          <a:p>
            <a:pPr marL="0" indent="0">
              <a:buNone/>
            </a:pPr>
            <a:r>
              <a:rPr lang="en-US" dirty="0" smtClean="0"/>
              <a:t>(viewer discretion is advised!!)</a:t>
            </a:r>
          </a:p>
          <a:p>
            <a:pPr marL="0" indent="0">
              <a:buNone/>
            </a:pPr>
            <a:endParaRPr lang="en-US" dirty="0"/>
          </a:p>
          <a:p>
            <a:r>
              <a:rPr lang="en-US" b="1" i="1" dirty="0" smtClean="0"/>
              <a:t>What do they cause?</a:t>
            </a:r>
          </a:p>
          <a:p>
            <a:r>
              <a:rPr lang="en-US" dirty="0" smtClean="0"/>
              <a:t>-Personality changes</a:t>
            </a:r>
          </a:p>
          <a:p>
            <a:r>
              <a:rPr lang="en-US" dirty="0" smtClean="0"/>
              <a:t>- A once active person becomes very quiet and still- almost to the point of being comatose.</a:t>
            </a:r>
            <a:endParaRPr lang="en-US" dirty="0"/>
          </a:p>
        </p:txBody>
      </p:sp>
    </p:spTree>
    <p:extLst>
      <p:ext uri="{BB962C8B-B14F-4D97-AF65-F5344CB8AC3E}">
        <p14:creationId xmlns:p14="http://schemas.microsoft.com/office/powerpoint/2010/main" val="33878115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1295401" y="1998133"/>
            <a:ext cx="9601196" cy="3877735"/>
          </a:xfrm>
        </p:spPr>
        <p:txBody>
          <a:bodyPr/>
          <a:lstStyle/>
          <a:p>
            <a:r>
              <a:rPr lang="en-US" dirty="0">
                <a:hlinkClick r:id="rId2"/>
              </a:rPr>
              <a:t>https://</a:t>
            </a:r>
            <a:r>
              <a:rPr lang="en-US" dirty="0" smtClean="0">
                <a:hlinkClick r:id="rId2"/>
              </a:rPr>
              <a:t>www.youtube.com/watch?v=71pCilo8k4M</a:t>
            </a:r>
            <a:endParaRPr lang="en-US" dirty="0" smtClean="0"/>
          </a:p>
          <a:p>
            <a:endParaRPr lang="en-US" dirty="0"/>
          </a:p>
        </p:txBody>
      </p:sp>
      <p:pic>
        <p:nvPicPr>
          <p:cNvPr id="2054" name="Picture 6" descr="http://tmedweb.tulane.edu/pharmwiki/lib/exe/fetch.php/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908" y="2565398"/>
            <a:ext cx="6121048" cy="365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45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1295402" y="2466620"/>
            <a:ext cx="10207976" cy="3979335"/>
          </a:xfrm>
        </p:spPr>
        <p:txBody>
          <a:bodyPr>
            <a:normAutofit fontScale="47500" lnSpcReduction="20000"/>
          </a:bodyPr>
          <a:lstStyle/>
          <a:p>
            <a:pPr marL="0" indent="0">
              <a:buNone/>
            </a:pPr>
            <a:r>
              <a:rPr lang="en-US" sz="2900" b="1" dirty="0" smtClean="0"/>
              <a:t>Autonomic Nervous system:</a:t>
            </a:r>
          </a:p>
          <a:p>
            <a:pPr marL="0" indent="0">
              <a:buNone/>
            </a:pPr>
            <a:r>
              <a:rPr lang="en-US" sz="2900" dirty="0"/>
              <a:t>	</a:t>
            </a:r>
            <a:r>
              <a:rPr lang="en-US" sz="2900" dirty="0" smtClean="0"/>
              <a:t>-What is it?</a:t>
            </a:r>
          </a:p>
          <a:p>
            <a:pPr marL="0" indent="0">
              <a:buNone/>
            </a:pPr>
            <a:r>
              <a:rPr lang="en-US" sz="2900" dirty="0" smtClean="0"/>
              <a:t>		-Controls the life-sustaining processes (breathing, sleeping, beating of the heart) which is not under our 				conscious control</a:t>
            </a:r>
          </a:p>
          <a:p>
            <a:pPr marL="0" indent="0">
              <a:buNone/>
            </a:pPr>
            <a:endParaRPr lang="en-US" sz="2900" dirty="0" smtClean="0"/>
          </a:p>
          <a:p>
            <a:pPr marL="0" indent="0">
              <a:buNone/>
            </a:pPr>
            <a:r>
              <a:rPr lang="en-US" sz="2900" b="1" dirty="0" smtClean="0"/>
              <a:t>Sympathetic Division:</a:t>
            </a:r>
          </a:p>
          <a:p>
            <a:pPr marL="457200" lvl="1" indent="0">
              <a:buNone/>
            </a:pPr>
            <a:r>
              <a:rPr lang="en-US" sz="2900" dirty="0" smtClean="0"/>
              <a:t>-What is it?</a:t>
            </a:r>
          </a:p>
          <a:p>
            <a:pPr marL="457200" lvl="1" indent="0">
              <a:buNone/>
            </a:pPr>
            <a:r>
              <a:rPr lang="en-US" sz="2900" dirty="0"/>
              <a:t>	</a:t>
            </a:r>
            <a:r>
              <a:rPr lang="en-US" sz="2900" dirty="0" smtClean="0"/>
              <a:t>-Deals with responding to emergency or crisis situations by deciding to either flee or fight. Also depends on reaction time.</a:t>
            </a:r>
          </a:p>
          <a:p>
            <a:pPr marL="457200" lvl="1" indent="0">
              <a:buNone/>
            </a:pPr>
            <a:endParaRPr lang="en-US" sz="2900" dirty="0" smtClean="0"/>
          </a:p>
          <a:p>
            <a:pPr marL="0" indent="0">
              <a:buNone/>
            </a:pPr>
            <a:r>
              <a:rPr lang="en-US" sz="2900" b="1" dirty="0" smtClean="0"/>
              <a:t>Parasympathetic Division:</a:t>
            </a:r>
          </a:p>
          <a:p>
            <a:pPr marL="0" indent="0">
              <a:buNone/>
            </a:pPr>
            <a:r>
              <a:rPr lang="en-US" sz="2900" dirty="0"/>
              <a:t>	</a:t>
            </a:r>
            <a:r>
              <a:rPr lang="en-US" sz="2900" dirty="0" smtClean="0"/>
              <a:t>-What is it?</a:t>
            </a:r>
          </a:p>
          <a:p>
            <a:pPr marL="0" indent="0">
              <a:buNone/>
            </a:pPr>
            <a:r>
              <a:rPr lang="en-US" sz="2900" dirty="0"/>
              <a:t>	</a:t>
            </a:r>
            <a:r>
              <a:rPr lang="en-US" sz="2900" dirty="0" smtClean="0"/>
              <a:t>	-Regulates normal body functioning.  Basically takes care of all the non-emergency functioning such as waste elimination, 			conservation of body energy, and returning bodily functions back to normal </a:t>
            </a:r>
          </a:p>
          <a:p>
            <a:pPr marL="457200" lvl="1" indent="0">
              <a:buNone/>
            </a:pPr>
            <a:endParaRPr lang="en-US" dirty="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478044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www.youtube.com/watch?v=6uMcdpiV094</a:t>
            </a:r>
            <a:endParaRPr lang="en-US" dirty="0" smtClean="0"/>
          </a:p>
          <a:p>
            <a:endParaRPr lang="en-US" dirty="0" smtClean="0"/>
          </a:p>
          <a:p>
            <a:endParaRPr lang="en-US" dirty="0"/>
          </a:p>
        </p:txBody>
      </p:sp>
      <p:pic>
        <p:nvPicPr>
          <p:cNvPr id="3074" name="Picture 2" descr="https://teens.drugabuse.gov/sites/default/files/methamphetamines_nerve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797" y="3194757"/>
            <a:ext cx="3050470" cy="268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07473"/>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7307</TotalTime>
  <Words>1339</Words>
  <Application>Microsoft Office PowerPoint</Application>
  <PresentationFormat>Widescreen</PresentationFormat>
  <Paragraphs>192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Garamond</vt:lpstr>
      <vt:lpstr>Wingdings</vt:lpstr>
      <vt:lpstr>Organic</vt:lpstr>
      <vt:lpstr>The Brain and Behavior</vt:lpstr>
      <vt:lpstr>Left and Right Hemisphere is there a difference?</vt:lpstr>
      <vt:lpstr>PowerPoint Presentation</vt:lpstr>
      <vt:lpstr>Corpus Callosum</vt:lpstr>
      <vt:lpstr>Can people function without a part of their brain???</vt:lpstr>
      <vt:lpstr>Frontal Labotomies</vt:lpstr>
      <vt:lpstr>The nervous system</vt:lpstr>
      <vt:lpstr>The Nervous System</vt:lpstr>
      <vt:lpstr>Neurotransmitters</vt:lpstr>
      <vt:lpstr>PowerPoint Presentation</vt:lpstr>
      <vt:lpstr>Neurotransmitters</vt:lpstr>
      <vt:lpstr>Neurotransmitters</vt:lpstr>
      <vt:lpstr>Neurotransmitters</vt:lpstr>
      <vt:lpstr>Neurotransmitters</vt:lpstr>
      <vt:lpstr>PowerPoint Presentation</vt:lpstr>
      <vt:lpstr>What about using artificial neurotransmitters??</vt:lpstr>
      <vt:lpstr>Neurological Disorders</vt:lpstr>
      <vt:lpstr>Neurological Disorders</vt:lpstr>
      <vt:lpstr>Neurological Disorder</vt:lpstr>
      <vt:lpstr>Neurological Disorder</vt:lpstr>
      <vt:lpstr>Monitoring the brain</vt:lpstr>
      <vt:lpstr>Monitoring the brain</vt:lpstr>
      <vt:lpstr>Monitoring the Brain</vt:lpstr>
      <vt:lpstr>The Endocrine System</vt:lpstr>
      <vt:lpstr>The Endocrine System</vt:lpstr>
      <vt:lpstr>How important is Sleep?</vt:lpstr>
      <vt:lpstr>Physiological changes during sleep</vt:lpstr>
      <vt:lpstr>Physiological changes during sleep</vt:lpstr>
      <vt:lpstr>Physiological changes during sleep</vt:lpstr>
      <vt:lpstr>Physiological changes during sleep</vt:lpstr>
      <vt:lpstr>Physiological Changes during Sleep</vt:lpstr>
      <vt:lpstr>Physiological Changes during sleep</vt:lpstr>
      <vt:lpstr>How does Sleep effect behavior?</vt:lpstr>
      <vt:lpstr>How much sleep does a person need?</vt:lpstr>
      <vt:lpstr>How much sleep does a person need?</vt:lpstr>
      <vt:lpstr>Disorders of Sleep</vt:lpstr>
      <vt:lpstr>Disorders of Sleep</vt:lpstr>
      <vt:lpstr>Disorders of Sleep</vt:lpstr>
      <vt:lpstr>Disorders of Sleep</vt:lpstr>
      <vt:lpstr>Disorders of Sleep</vt:lpstr>
    </vt:vector>
  </TitlesOfParts>
  <Company>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Brain and Behavior</dc:title>
  <dc:creator>Ashley Russell</dc:creator>
  <cp:lastModifiedBy>Ashley Russell</cp:lastModifiedBy>
  <cp:revision>45</cp:revision>
  <dcterms:created xsi:type="dcterms:W3CDTF">2016-06-02T20:43:08Z</dcterms:created>
  <dcterms:modified xsi:type="dcterms:W3CDTF">2016-06-09T14:14:32Z</dcterms:modified>
</cp:coreProperties>
</file>